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81" r:id="rId2"/>
    <p:sldId id="282" r:id="rId3"/>
    <p:sldId id="259"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1F9D7"/>
    <a:srgbClr val="D6FAD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3660054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3993885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B4D55F-4F39-429D-836A-781CA2D4816F}" type="slidenum">
              <a:rPr lang="en-IN" smtClean="0"/>
              <a:pPr/>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 xmlns:p14="http://schemas.microsoft.com/office/powerpoint/2010/main" val="3363004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2047916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B4D55F-4F39-429D-836A-781CA2D4816F}" type="slidenum">
              <a:rPr lang="en-IN" smtClean="0"/>
              <a:pPr/>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32035226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24614639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8100035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236819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2322435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44708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1415336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1048549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2165296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1432167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2064850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8263ED-734C-4970-9846-150BB2BD8D1E}" type="datetimeFigureOut">
              <a:rPr lang="en-IN" smtClean="0"/>
              <a:pPr/>
              <a:t>25-11-2022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1545110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B8263ED-734C-4970-9846-150BB2BD8D1E}" type="datetimeFigureOut">
              <a:rPr lang="en-IN" smtClean="0"/>
              <a:pPr/>
              <a:t>25-11-2022</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AB4D55F-4F39-429D-836A-781CA2D4816F}" type="slidenum">
              <a:rPr lang="en-IN" smtClean="0"/>
              <a:pPr/>
              <a:t>‹#›</a:t>
            </a:fld>
            <a:endParaRPr lang="en-IN"/>
          </a:p>
        </p:txBody>
      </p:sp>
    </p:spTree>
    <p:extLst>
      <p:ext uri="{BB962C8B-B14F-4D97-AF65-F5344CB8AC3E}">
        <p14:creationId xmlns="" xmlns:p14="http://schemas.microsoft.com/office/powerpoint/2010/main" val="370609406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47700" y="1907178"/>
            <a:ext cx="12839699" cy="4950822"/>
          </a:xfrm>
          <a:solidFill>
            <a:schemeClr val="accent1">
              <a:lumMod val="60000"/>
              <a:lumOff val="40000"/>
            </a:schemeClr>
          </a:solidFill>
        </p:spPr>
        <p:txBody>
          <a:bodyPr>
            <a:normAutofit/>
          </a:bodyPr>
          <a:lstStyle/>
          <a:p>
            <a:pPr algn="ctr">
              <a:buNone/>
            </a:pPr>
            <a:endParaRPr lang="en-IN" sz="2400" dirty="0">
              <a:latin typeface="Arial" panose="020B0604020202020204" pitchFamily="34" charset="0"/>
              <a:cs typeface="Arial" panose="020B0604020202020204" pitchFamily="34" charset="0"/>
            </a:endParaRPr>
          </a:p>
          <a:p>
            <a:pPr algn="ctr">
              <a:buNone/>
            </a:pPr>
            <a:r>
              <a:rPr lang="en-IN" sz="2800" dirty="0" smtClean="0">
                <a:latin typeface="Arial" panose="020B0604020202020204" pitchFamily="34" charset="0"/>
                <a:cs typeface="Arial" panose="020B0604020202020204" pitchFamily="34" charset="0"/>
              </a:rPr>
              <a:t>“</a:t>
            </a:r>
            <a:r>
              <a:rPr lang="en-IN" sz="2800" dirty="0">
                <a:latin typeface="Arial" panose="020B0604020202020204" pitchFamily="34" charset="0"/>
                <a:cs typeface="Arial" panose="020B0604020202020204" pitchFamily="34" charset="0"/>
              </a:rPr>
              <a:t>Modus Operandi and precautions to be taken against Fraudulent Transactions</a:t>
            </a:r>
            <a:r>
              <a:rPr lang="en-IN" sz="2800" dirty="0" smtClean="0">
                <a:latin typeface="Arial" panose="020B0604020202020204" pitchFamily="34" charset="0"/>
                <a:cs typeface="Arial" panose="020B0604020202020204" pitchFamily="34" charset="0"/>
              </a:rPr>
              <a:t>”</a:t>
            </a:r>
          </a:p>
          <a:p>
            <a:pPr algn="ctr">
              <a:buNone/>
            </a:pPr>
            <a:endParaRPr lang="en-IN" sz="2800" dirty="0">
              <a:latin typeface="Arial" panose="020B0604020202020204" pitchFamily="34" charset="0"/>
              <a:cs typeface="Arial" panose="020B0604020202020204" pitchFamily="34" charset="0"/>
            </a:endParaRPr>
          </a:p>
          <a:p>
            <a:pPr algn="ctr">
              <a:buNone/>
            </a:pPr>
            <a:r>
              <a:rPr lang="en-IN" sz="2800" dirty="0" smtClean="0">
                <a:latin typeface="Arial" panose="020B0604020202020204" pitchFamily="34" charset="0"/>
                <a:cs typeface="Arial" panose="020B0604020202020204" pitchFamily="34" charset="0"/>
              </a:rPr>
              <a:t>HO </a:t>
            </a:r>
            <a:r>
              <a:rPr lang="en-IN" sz="2800" dirty="0">
                <a:latin typeface="Arial" panose="020B0604020202020204" pitchFamily="34" charset="0"/>
                <a:cs typeface="Arial" panose="020B0604020202020204" pitchFamily="34" charset="0"/>
              </a:rPr>
              <a:t>KYC DEPARTMENT</a:t>
            </a:r>
          </a:p>
          <a:p>
            <a:pPr algn="ctr">
              <a:buNone/>
            </a:pPr>
            <a:r>
              <a:rPr lang="en-IN" sz="2800" dirty="0">
                <a:latin typeface="Arial" panose="020B0604020202020204" pitchFamily="34" charset="0"/>
                <a:cs typeface="Arial" panose="020B0604020202020204" pitchFamily="34" charset="0"/>
              </a:rPr>
              <a:t>E-mail : ho.kycamlcell@psb.co.in</a:t>
            </a:r>
            <a:endParaRPr lang="en-US" sz="2800" dirty="0">
              <a:latin typeface="Arial" panose="020B0604020202020204" pitchFamily="34" charset="0"/>
              <a:cs typeface="Arial" panose="020B0604020202020204" pitchFamily="34" charset="0"/>
            </a:endParaRPr>
          </a:p>
        </p:txBody>
      </p:sp>
      <p:pic>
        <p:nvPicPr>
          <p:cNvPr id="4" name="Picture 3" descr="C:\Users\s33468\Desktop\loginlogo.jpg"/>
          <p:cNvPicPr/>
          <p:nvPr/>
        </p:nvPicPr>
        <p:blipFill>
          <a:blip r:embed="rId2">
            <a:extLst>
              <a:ext uri="{28A0092B-C50C-407E-A947-70E740481C1C}">
                <a14:useLocalDpi xmlns="" xmlns:a14="http://schemas.microsoft.com/office/drawing/2010/main" val="0"/>
              </a:ext>
            </a:extLst>
          </a:blip>
          <a:srcRect/>
          <a:stretch>
            <a:fillRect/>
          </a:stretch>
        </p:blipFill>
        <p:spPr bwMode="auto">
          <a:xfrm>
            <a:off x="-647700" y="-39190"/>
            <a:ext cx="11424557" cy="1933303"/>
          </a:xfrm>
          <a:prstGeom prst="rect">
            <a:avLst/>
          </a:prstGeom>
          <a:noFill/>
          <a:ln>
            <a:noFill/>
          </a:ln>
        </p:spPr>
      </p:pic>
      <p:pic>
        <p:nvPicPr>
          <p:cNvPr id="5" name="Picture 4"/>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0781523" y="7711"/>
            <a:ext cx="1441269" cy="1894114"/>
          </a:xfrm>
          <a:prstGeom prst="rect">
            <a:avLst/>
          </a:prstGeom>
          <a:solidFill>
            <a:schemeClr val="accent4">
              <a:lumMod val="20000"/>
              <a:lumOff val="80000"/>
            </a:schemeClr>
          </a:solid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0136777" cy="444137"/>
          </a:xfrm>
          <a:solidFill>
            <a:schemeClr val="accent1">
              <a:lumMod val="20000"/>
              <a:lumOff val="80000"/>
            </a:schemeClr>
          </a:solidFill>
        </p:spPr>
        <p:txBody>
          <a:bodyPr>
            <a:normAutofit/>
          </a:bodyPr>
          <a:lstStyle/>
          <a:p>
            <a:r>
              <a:rPr lang="en-IN" sz="2000" b="1" dirty="0">
                <a:solidFill>
                  <a:schemeClr val="accent5"/>
                </a:solidFill>
                <a:latin typeface="Arial" pitchFamily="34" charset="0"/>
                <a:cs typeface="Arial" pitchFamily="34" charset="0"/>
              </a:rPr>
              <a:t>    Modus Operandi and Precautions to be taken against Fraudulent Transactions</a:t>
            </a:r>
            <a:endParaRPr lang="en-US" sz="2000" dirty="0"/>
          </a:p>
        </p:txBody>
      </p:sp>
      <p:sp>
        <p:nvSpPr>
          <p:cNvPr id="3" name="Content Placeholder 2"/>
          <p:cNvSpPr>
            <a:spLocks noGrp="1"/>
          </p:cNvSpPr>
          <p:nvPr>
            <p:ph idx="1"/>
          </p:nvPr>
        </p:nvSpPr>
        <p:spPr>
          <a:xfrm>
            <a:off x="0" y="457200"/>
            <a:ext cx="10149840" cy="6400799"/>
          </a:xfrm>
          <a:solidFill>
            <a:schemeClr val="accent1">
              <a:lumMod val="40000"/>
              <a:lumOff val="60000"/>
            </a:schemeClr>
          </a:solidFill>
        </p:spPr>
        <p:txBody>
          <a:bodyPr>
            <a:normAutofit/>
          </a:bodyPr>
          <a:lstStyle/>
          <a:p>
            <a:pPr lvl="0">
              <a:buNone/>
            </a:pPr>
            <a:r>
              <a:rPr lang="en-US" b="1" dirty="0">
                <a:solidFill>
                  <a:srgbClr val="FF0000"/>
                </a:solidFill>
                <a:latin typeface="Arial" pitchFamily="34" charset="0"/>
                <a:cs typeface="Arial" pitchFamily="34" charset="0"/>
              </a:rPr>
              <a:t>7. </a:t>
            </a:r>
            <a:r>
              <a:rPr lang="en-US" sz="1600" b="1" dirty="0" smtClean="0">
                <a:solidFill>
                  <a:srgbClr val="FF0000"/>
                </a:solidFill>
                <a:latin typeface="Arial" pitchFamily="34" charset="0"/>
                <a:cs typeface="Arial" pitchFamily="34" charset="0"/>
              </a:rPr>
              <a:t>SIM swap </a:t>
            </a:r>
            <a:r>
              <a:rPr lang="en-US" sz="1600" b="1" dirty="0">
                <a:solidFill>
                  <a:srgbClr val="FF0000"/>
                </a:solidFill>
                <a:latin typeface="Arial" pitchFamily="34" charset="0"/>
                <a:cs typeface="Arial" pitchFamily="34" charset="0"/>
              </a:rPr>
              <a:t>/ SIM cloning</a:t>
            </a:r>
          </a:p>
          <a:p>
            <a:pPr lvl="0">
              <a:buNone/>
            </a:pPr>
            <a:r>
              <a:rPr lang="en-US" b="1" dirty="0">
                <a:latin typeface="Arial" pitchFamily="34" charset="0"/>
                <a:cs typeface="Arial" pitchFamily="34" charset="0"/>
              </a:rPr>
              <a:t>    </a:t>
            </a:r>
            <a:r>
              <a:rPr lang="en-US" sz="1600" b="1" dirty="0">
                <a:latin typeface="Arial" pitchFamily="34" charset="0"/>
                <a:cs typeface="Arial" pitchFamily="34" charset="0"/>
              </a:rPr>
              <a:t>Modus Operandi</a:t>
            </a:r>
            <a:endParaRPr lang="en-US" dirty="0">
              <a:solidFill>
                <a:srgbClr val="FF0000"/>
              </a:solidFill>
              <a:latin typeface="Arial" pitchFamily="34" charset="0"/>
              <a:cs typeface="Arial" pitchFamily="34" charset="0"/>
            </a:endParaRPr>
          </a:p>
          <a:p>
            <a:pPr lvl="0" algn="just">
              <a:buFont typeface="Wingdings" pitchFamily="2" charset="2"/>
              <a:buChar char="v"/>
            </a:pPr>
            <a:r>
              <a:rPr lang="en-US" sz="1400" dirty="0">
                <a:latin typeface="Arial" pitchFamily="34" charset="0"/>
                <a:cs typeface="Arial" pitchFamily="34" charset="0"/>
              </a:rPr>
              <a:t>Fraudsters gain access to the customer’s Subscriber Identity Module (SIM) card or may   obtain   a   duplicate   SIM card (including   electronic-SIM)   for   the registered mobile number connected to the customer’s bank account.</a:t>
            </a:r>
          </a:p>
          <a:p>
            <a:pPr lvl="0" algn="just">
              <a:buFont typeface="Wingdings" pitchFamily="2" charset="2"/>
              <a:buChar char="v"/>
            </a:pPr>
            <a:r>
              <a:rPr lang="en-US" sz="1400" dirty="0">
                <a:latin typeface="Arial" pitchFamily="34" charset="0"/>
                <a:cs typeface="Arial" pitchFamily="34" charset="0"/>
              </a:rPr>
              <a:t>Fraudsters use the OTP received on such   duplicate   </a:t>
            </a:r>
            <a:r>
              <a:rPr lang="en-US" sz="1400" dirty="0" err="1">
                <a:latin typeface="Arial" pitchFamily="34" charset="0"/>
                <a:cs typeface="Arial" pitchFamily="34" charset="0"/>
              </a:rPr>
              <a:t>SIMto</a:t>
            </a:r>
            <a:r>
              <a:rPr lang="en-US" sz="1400" dirty="0">
                <a:latin typeface="Arial" pitchFamily="34" charset="0"/>
                <a:cs typeface="Arial" pitchFamily="34" charset="0"/>
              </a:rPr>
              <a:t>   carry   out </a:t>
            </a:r>
            <a:r>
              <a:rPr lang="en-US" sz="1400" dirty="0" err="1">
                <a:latin typeface="Arial" pitchFamily="34" charset="0"/>
                <a:cs typeface="Arial" pitchFamily="34" charset="0"/>
              </a:rPr>
              <a:t>unauthorised</a:t>
            </a:r>
            <a:r>
              <a:rPr lang="en-US" sz="1400" dirty="0">
                <a:latin typeface="Arial" pitchFamily="34" charset="0"/>
                <a:cs typeface="Arial" pitchFamily="34" charset="0"/>
              </a:rPr>
              <a:t> transactions.</a:t>
            </a:r>
          </a:p>
          <a:p>
            <a:pPr lvl="0" algn="just">
              <a:buFont typeface="Wingdings" pitchFamily="2" charset="2"/>
              <a:buChar char="v"/>
            </a:pPr>
            <a:r>
              <a:rPr lang="en-US" sz="1400" dirty="0">
                <a:latin typeface="Arial" pitchFamily="34" charset="0"/>
                <a:cs typeface="Arial" pitchFamily="34" charset="0"/>
              </a:rPr>
              <a:t>Fraudsters generally collect the personal / identity details from the customer by posing as a telephone/mobile network staff and request the customer details in the name of offers such as - to provide free upgrade of SIM card from 3G to 4G or to provide additional benefits on the SIM card. </a:t>
            </a: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None/>
            </a:pPr>
            <a:endParaRPr lang="en-US" sz="1400" b="1" dirty="0">
              <a:solidFill>
                <a:srgbClr val="FF0000"/>
              </a:solidFill>
              <a:latin typeface="Arial" pitchFamily="34" charset="0"/>
              <a:cs typeface="Arial" pitchFamily="34" charset="0"/>
            </a:endParaRPr>
          </a:p>
          <a:p>
            <a:pPr lvl="0" algn="just">
              <a:buNone/>
            </a:pPr>
            <a:r>
              <a:rPr lang="en-US" sz="1400" b="1" dirty="0">
                <a:solidFill>
                  <a:srgbClr val="FF0000"/>
                </a:solidFill>
                <a:latin typeface="Arial" pitchFamily="34" charset="0"/>
                <a:cs typeface="Arial" pitchFamily="34" charset="0"/>
              </a:rPr>
              <a:t>     </a:t>
            </a:r>
          </a:p>
          <a:p>
            <a:pPr lvl="0" algn="just">
              <a:buNone/>
            </a:pPr>
            <a:r>
              <a:rPr lang="en-US" sz="1600" b="1" dirty="0">
                <a:solidFill>
                  <a:srgbClr val="FF0000"/>
                </a:solidFill>
                <a:latin typeface="Arial" pitchFamily="34" charset="0"/>
                <a:cs typeface="Arial" pitchFamily="34" charset="0"/>
              </a:rPr>
              <a:t>     </a:t>
            </a:r>
          </a:p>
          <a:p>
            <a:pPr lvl="0" algn="just">
              <a:buNone/>
            </a:pPr>
            <a:r>
              <a:rPr lang="en-US" sz="1600" b="1" dirty="0">
                <a:solidFill>
                  <a:srgbClr val="FF0000"/>
                </a:solidFill>
                <a:latin typeface="Arial" pitchFamily="34" charset="0"/>
                <a:cs typeface="Arial" pitchFamily="34" charset="0"/>
              </a:rPr>
              <a:t>      Precautions</a:t>
            </a:r>
          </a:p>
          <a:p>
            <a:pPr lvl="0" algn="just"/>
            <a:r>
              <a:rPr lang="en-US" sz="1400" dirty="0">
                <a:latin typeface="Arial" pitchFamily="34" charset="0"/>
                <a:cs typeface="Arial" pitchFamily="34" charset="0"/>
              </a:rPr>
              <a:t>Never share identity credentials pertaining to your SIM card. </a:t>
            </a:r>
          </a:p>
          <a:p>
            <a:pPr lvl="0" algn="just"/>
            <a:r>
              <a:rPr lang="en-US" sz="1400" dirty="0">
                <a:latin typeface="Arial" pitchFamily="34" charset="0"/>
                <a:cs typeface="Arial" pitchFamily="34" charset="0"/>
              </a:rPr>
              <a:t>Be watchful regarding mobile network access in your phone. If there is no mobile network in your phone for a considerable amount of time in a regular environment, immediately contact the mobile operator to ensure that no duplicate SIM is being / has been issued for your mobile number. </a:t>
            </a:r>
          </a:p>
          <a:p>
            <a:pPr lvl="0" algn="just">
              <a:buNone/>
            </a:pPr>
            <a:endParaRPr lang="en-US" sz="1400" dirty="0">
              <a:latin typeface="Arial" pitchFamily="34" charset="0"/>
              <a:cs typeface="Arial" pitchFamily="34" charset="0"/>
            </a:endParaRPr>
          </a:p>
          <a:p>
            <a:pPr>
              <a:buNone/>
            </a:pPr>
            <a:endParaRPr lang="en-US" dirty="0">
              <a:solidFill>
                <a:srgbClr val="FF0000"/>
              </a:solidFill>
              <a:latin typeface="Arial" pitchFamily="34" charset="0"/>
              <a:cs typeface="Arial" pitchFamily="34" charset="0"/>
            </a:endParaRPr>
          </a:p>
          <a:p>
            <a:endParaRPr lang="en-US" dirty="0"/>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473337" y="2808514"/>
            <a:ext cx="2403566" cy="2259874"/>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149840" cy="444137"/>
          </a:xfrm>
          <a:solidFill>
            <a:schemeClr val="accent1">
              <a:lumMod val="20000"/>
              <a:lumOff val="80000"/>
            </a:schemeClr>
          </a:solidFill>
        </p:spPr>
        <p:txBody>
          <a:bodyPr>
            <a:normAutofit/>
          </a:bodyPr>
          <a:lstStyle/>
          <a:p>
            <a:r>
              <a:rPr lang="en-IN" sz="2000" b="1" dirty="0">
                <a:solidFill>
                  <a:schemeClr val="accent5"/>
                </a:solidFill>
                <a:latin typeface="Arial" pitchFamily="34" charset="0"/>
                <a:cs typeface="Arial" pitchFamily="34" charset="0"/>
              </a:rPr>
              <a:t>     Modus Operandi and Precautions to be taken against Fraudulent Transactions</a:t>
            </a:r>
            <a:endParaRPr lang="en-US" sz="2000" dirty="0"/>
          </a:p>
        </p:txBody>
      </p:sp>
      <p:sp>
        <p:nvSpPr>
          <p:cNvPr id="3" name="Content Placeholder 2"/>
          <p:cNvSpPr>
            <a:spLocks noGrp="1"/>
          </p:cNvSpPr>
          <p:nvPr>
            <p:ph idx="1"/>
          </p:nvPr>
        </p:nvSpPr>
        <p:spPr>
          <a:xfrm>
            <a:off x="1" y="431074"/>
            <a:ext cx="10136776" cy="6426926"/>
          </a:xfrm>
          <a:solidFill>
            <a:schemeClr val="accent1">
              <a:lumMod val="40000"/>
              <a:lumOff val="60000"/>
            </a:schemeClr>
          </a:solidFill>
        </p:spPr>
        <p:txBody>
          <a:bodyPr>
            <a:normAutofit/>
          </a:bodyPr>
          <a:lstStyle/>
          <a:p>
            <a:pPr>
              <a:buNone/>
            </a:pPr>
            <a:r>
              <a:rPr lang="en-US" sz="1600" b="1" dirty="0">
                <a:solidFill>
                  <a:srgbClr val="FF0000"/>
                </a:solidFill>
                <a:latin typeface="Arial" pitchFamily="34" charset="0"/>
                <a:cs typeface="Arial" pitchFamily="34" charset="0"/>
              </a:rPr>
              <a:t>8. Frauds by compromising credentials on results through search engines</a:t>
            </a:r>
          </a:p>
          <a:p>
            <a:pPr lvl="0">
              <a:buNone/>
            </a:pPr>
            <a:r>
              <a:rPr lang="en-US" sz="1600" b="1" dirty="0">
                <a:latin typeface="Arial" pitchFamily="34" charset="0"/>
                <a:cs typeface="Arial" pitchFamily="34" charset="0"/>
              </a:rPr>
              <a:t>    Modus Operandi  </a:t>
            </a:r>
          </a:p>
          <a:p>
            <a:pPr lvl="0" algn="just">
              <a:buFont typeface="Wingdings" pitchFamily="2" charset="2"/>
              <a:buChar char="v"/>
            </a:pPr>
            <a:r>
              <a:rPr lang="en-US" sz="1400" dirty="0">
                <a:latin typeface="Arial" pitchFamily="34" charset="0"/>
                <a:cs typeface="Arial" pitchFamily="34" charset="0"/>
              </a:rPr>
              <a:t>Customers use search engines to obtain contact details / customer care numbers of their bank, insurance company, </a:t>
            </a:r>
            <a:r>
              <a:rPr lang="en-US" sz="1400" dirty="0" err="1">
                <a:latin typeface="Arial" pitchFamily="34" charset="0"/>
                <a:cs typeface="Arial" pitchFamily="34" charset="0"/>
              </a:rPr>
              <a:t>Aadhaar</a:t>
            </a:r>
            <a:r>
              <a:rPr lang="en-US" sz="1400" dirty="0">
                <a:latin typeface="Arial" pitchFamily="34" charset="0"/>
                <a:cs typeface="Arial" pitchFamily="34" charset="0"/>
              </a:rPr>
              <a:t> </a:t>
            </a:r>
            <a:r>
              <a:rPr lang="en-US" sz="1400" dirty="0" err="1">
                <a:latin typeface="Arial" pitchFamily="34" charset="0"/>
                <a:cs typeface="Arial" pitchFamily="34" charset="0"/>
              </a:rPr>
              <a:t>Updation</a:t>
            </a:r>
            <a:r>
              <a:rPr lang="en-US" sz="1400" dirty="0">
                <a:latin typeface="Arial" pitchFamily="34" charset="0"/>
                <a:cs typeface="Arial" pitchFamily="34" charset="0"/>
              </a:rPr>
              <a:t> center, etc. These contact details on search engines often do NOT belong to the respective entity but are made to appear as such by fraudsters. </a:t>
            </a:r>
          </a:p>
          <a:p>
            <a:pPr lvl="0" algn="just">
              <a:buFont typeface="Wingdings" pitchFamily="2" charset="2"/>
              <a:buChar char="v"/>
            </a:pPr>
            <a:r>
              <a:rPr lang="en-US" sz="1400" dirty="0">
                <a:latin typeface="Arial" pitchFamily="34" charset="0"/>
                <a:cs typeface="Arial" pitchFamily="34" charset="0"/>
              </a:rPr>
              <a:t>Customers may end up contacting unknown/unverified contact numbers of the fraudsters displayed as Bank / company’s contact numbers on search engine.</a:t>
            </a:r>
          </a:p>
          <a:p>
            <a:pPr lvl="0" algn="just">
              <a:buFont typeface="Wingdings" pitchFamily="2" charset="2"/>
              <a:buChar char="v"/>
            </a:pPr>
            <a:r>
              <a:rPr lang="en-US" sz="1400" dirty="0">
                <a:latin typeface="Arial" pitchFamily="34" charset="0"/>
                <a:cs typeface="Arial" pitchFamily="34" charset="0"/>
              </a:rPr>
              <a:t>Once the customers call on these contact numbers, the imposters ask the customers to share their card credentials / details for verification. </a:t>
            </a:r>
          </a:p>
          <a:p>
            <a:pPr lvl="0" algn="just">
              <a:buFont typeface="Wingdings" pitchFamily="2" charset="2"/>
              <a:buChar char="v"/>
            </a:pPr>
            <a:r>
              <a:rPr lang="en-US" sz="1400" dirty="0">
                <a:latin typeface="Arial" pitchFamily="34" charset="0"/>
                <a:cs typeface="Arial" pitchFamily="34" charset="0"/>
              </a:rPr>
              <a:t>Assuming the fraudster to be a genuine representative of the Bank, customers share their secure details and thus fall prey to frauds. </a:t>
            </a: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None/>
            </a:pPr>
            <a:r>
              <a:rPr lang="en-US" sz="1600" b="1" dirty="0">
                <a:solidFill>
                  <a:srgbClr val="FF0000"/>
                </a:solidFill>
                <a:latin typeface="Arial" pitchFamily="34" charset="0"/>
                <a:cs typeface="Arial" pitchFamily="34" charset="0"/>
              </a:rPr>
              <a:t>Precautions</a:t>
            </a:r>
            <a:endParaRPr lang="en-US" sz="1600" dirty="0">
              <a:latin typeface="Arial" pitchFamily="34" charset="0"/>
              <a:cs typeface="Arial" pitchFamily="34" charset="0"/>
            </a:endParaRPr>
          </a:p>
          <a:p>
            <a:pPr lvl="0" algn="just"/>
            <a:r>
              <a:rPr lang="en-US" sz="1400" dirty="0">
                <a:latin typeface="Arial" pitchFamily="34" charset="0"/>
                <a:cs typeface="Arial" pitchFamily="34" charset="0"/>
              </a:rPr>
              <a:t>Always obtain the customer care contact details from the official websites of banks / companies. </a:t>
            </a:r>
          </a:p>
          <a:p>
            <a:pPr lvl="0" algn="just"/>
            <a:r>
              <a:rPr lang="en-US" sz="1400" dirty="0">
                <a:latin typeface="Arial" pitchFamily="34" charset="0"/>
                <a:cs typeface="Arial" pitchFamily="34" charset="0"/>
              </a:rPr>
              <a:t>Do not call the numbers directly displayed on the search engine results page as these are often camouflaged by fraudsters. </a:t>
            </a:r>
          </a:p>
          <a:p>
            <a:pPr lvl="0" algn="just"/>
            <a:r>
              <a:rPr lang="en-US" sz="1400" dirty="0">
                <a:latin typeface="Arial" pitchFamily="34" charset="0"/>
                <a:cs typeface="Arial" pitchFamily="34" charset="0"/>
              </a:rPr>
              <a:t>Please also note that customer care numbers are never in the form of mobile numbers. </a:t>
            </a:r>
          </a:p>
          <a:p>
            <a:pPr lvl="0">
              <a:buNone/>
            </a:pPr>
            <a:endParaRPr lang="en-US" sz="1600" b="1" dirty="0">
              <a:solidFill>
                <a:srgbClr val="FF0000"/>
              </a:solidFill>
              <a:latin typeface="Arial" pitchFamily="34" charset="0"/>
              <a:cs typeface="Arial" pitchFamily="34" charset="0"/>
            </a:endParaRPr>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454434" y="3380407"/>
            <a:ext cx="2821577" cy="1779422"/>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0058400" cy="431074"/>
          </a:xfrm>
          <a:solidFill>
            <a:schemeClr val="accent1">
              <a:lumMod val="20000"/>
              <a:lumOff val="80000"/>
            </a:schemeClr>
          </a:solidFill>
        </p:spPr>
        <p:txBody>
          <a:bodyPr>
            <a:normAutofit/>
          </a:bodyPr>
          <a:lstStyle/>
          <a:p>
            <a:r>
              <a:rPr lang="en-IN" sz="2000" b="1" dirty="0">
                <a:solidFill>
                  <a:schemeClr val="accent5"/>
                </a:solidFill>
                <a:latin typeface="Arial" pitchFamily="34" charset="0"/>
                <a:cs typeface="Arial" pitchFamily="34" charset="0"/>
              </a:rPr>
              <a:t>Modus Operandi and Precautions to be taken against Fraudulent Transactions</a:t>
            </a:r>
            <a:endParaRPr lang="en-US" sz="2000" dirty="0"/>
          </a:p>
        </p:txBody>
      </p:sp>
      <p:sp>
        <p:nvSpPr>
          <p:cNvPr id="3" name="Content Placeholder 2"/>
          <p:cNvSpPr>
            <a:spLocks noGrp="1"/>
          </p:cNvSpPr>
          <p:nvPr>
            <p:ph idx="1"/>
          </p:nvPr>
        </p:nvSpPr>
        <p:spPr>
          <a:xfrm>
            <a:off x="0" y="431074"/>
            <a:ext cx="10071463" cy="6426925"/>
          </a:xfrm>
          <a:solidFill>
            <a:schemeClr val="accent1">
              <a:lumMod val="40000"/>
              <a:lumOff val="60000"/>
            </a:schemeClr>
          </a:solidFill>
        </p:spPr>
        <p:txBody>
          <a:bodyPr/>
          <a:lstStyle/>
          <a:p>
            <a:pPr lvl="0">
              <a:buNone/>
            </a:pPr>
            <a:r>
              <a:rPr lang="en-US" b="1" dirty="0">
                <a:solidFill>
                  <a:srgbClr val="FF0000"/>
                </a:solidFill>
                <a:latin typeface="Arial" pitchFamily="34" charset="0"/>
                <a:cs typeface="Arial" pitchFamily="34" charset="0"/>
              </a:rPr>
              <a:t>9. </a:t>
            </a:r>
            <a:r>
              <a:rPr lang="en-US" sz="1600" b="1" dirty="0">
                <a:solidFill>
                  <a:srgbClr val="FF0000"/>
                </a:solidFill>
                <a:latin typeface="Arial" pitchFamily="34" charset="0"/>
                <a:cs typeface="Arial" pitchFamily="34" charset="0"/>
              </a:rPr>
              <a:t>Scam through QR code scan</a:t>
            </a:r>
          </a:p>
          <a:p>
            <a:pPr lvl="0">
              <a:buNone/>
            </a:pPr>
            <a:r>
              <a:rPr lang="en-US" sz="1600" b="1" dirty="0">
                <a:latin typeface="Arial" pitchFamily="34" charset="0"/>
                <a:cs typeface="Arial" pitchFamily="34" charset="0"/>
              </a:rPr>
              <a:t>     Modus Operandi</a:t>
            </a:r>
          </a:p>
          <a:p>
            <a:pPr lvl="0" algn="just">
              <a:buFont typeface="Wingdings" pitchFamily="2" charset="2"/>
              <a:buChar char="v"/>
            </a:pPr>
            <a:r>
              <a:rPr lang="en-US" sz="1400" dirty="0">
                <a:latin typeface="Arial" pitchFamily="34" charset="0"/>
                <a:cs typeface="Arial" pitchFamily="34" charset="0"/>
              </a:rPr>
              <a:t>Fraudsters often contact customers under various pretexts and trick them into scanning Quick Response (QR) codes using the apps on the customers’ phone. </a:t>
            </a:r>
          </a:p>
          <a:p>
            <a:pPr lvl="0" algn="just">
              <a:buFont typeface="Wingdings" pitchFamily="2" charset="2"/>
              <a:buChar char="v"/>
            </a:pPr>
            <a:r>
              <a:rPr lang="en-US" sz="1400" dirty="0">
                <a:latin typeface="Arial" pitchFamily="34" charset="0"/>
                <a:cs typeface="Arial" pitchFamily="34" charset="0"/>
              </a:rPr>
              <a:t>By scanning such QR codes, customers may unknowingly </a:t>
            </a:r>
            <a:r>
              <a:rPr lang="en-US" sz="1400" dirty="0" err="1">
                <a:latin typeface="Arial" pitchFamily="34" charset="0"/>
                <a:cs typeface="Arial" pitchFamily="34" charset="0"/>
              </a:rPr>
              <a:t>authorise</a:t>
            </a:r>
            <a:r>
              <a:rPr lang="en-US" sz="1400" dirty="0">
                <a:latin typeface="Arial" pitchFamily="34" charset="0"/>
                <a:cs typeface="Arial" pitchFamily="34" charset="0"/>
              </a:rPr>
              <a:t> the fraudsters to withdraw money from their account. </a:t>
            </a:r>
          </a:p>
          <a:p>
            <a:pPr lvl="0">
              <a:buNone/>
            </a:pPr>
            <a:endParaRPr lang="en-US" sz="1600" b="1" dirty="0">
              <a:latin typeface="Arial" pitchFamily="34" charset="0"/>
              <a:cs typeface="Arial" pitchFamily="34" charset="0"/>
            </a:endParaRPr>
          </a:p>
          <a:p>
            <a:pPr>
              <a:buNone/>
            </a:pPr>
            <a:endParaRPr lang="en-US" sz="1600" b="1" dirty="0">
              <a:solidFill>
                <a:srgbClr val="FF0000"/>
              </a:solidFill>
              <a:latin typeface="Arial" pitchFamily="34" charset="0"/>
              <a:cs typeface="Arial" pitchFamily="34" charset="0"/>
            </a:endParaRPr>
          </a:p>
          <a:p>
            <a:pPr>
              <a:buNone/>
            </a:pPr>
            <a:endParaRPr lang="en-US" sz="1600" b="1" dirty="0">
              <a:solidFill>
                <a:srgbClr val="FF0000"/>
              </a:solidFill>
              <a:latin typeface="Arial" pitchFamily="34" charset="0"/>
              <a:cs typeface="Arial" pitchFamily="34" charset="0"/>
            </a:endParaRPr>
          </a:p>
          <a:p>
            <a:pPr>
              <a:buNone/>
            </a:pPr>
            <a:endParaRPr lang="en-US" sz="1600" b="1" dirty="0">
              <a:solidFill>
                <a:srgbClr val="FF0000"/>
              </a:solidFill>
              <a:latin typeface="Arial" pitchFamily="34" charset="0"/>
              <a:cs typeface="Arial" pitchFamily="34" charset="0"/>
            </a:endParaRPr>
          </a:p>
          <a:p>
            <a:pPr>
              <a:buNone/>
            </a:pPr>
            <a:endParaRPr lang="en-US" sz="1600" b="1" dirty="0">
              <a:solidFill>
                <a:srgbClr val="FF0000"/>
              </a:solidFill>
              <a:latin typeface="Arial" pitchFamily="34" charset="0"/>
              <a:cs typeface="Arial" pitchFamily="34" charset="0"/>
            </a:endParaRPr>
          </a:p>
          <a:p>
            <a:pPr>
              <a:buNone/>
            </a:pPr>
            <a:endParaRPr lang="en-US" sz="1600" b="1" dirty="0">
              <a:solidFill>
                <a:srgbClr val="FF0000"/>
              </a:solidFill>
              <a:latin typeface="Arial" pitchFamily="34" charset="0"/>
              <a:cs typeface="Arial" pitchFamily="34" charset="0"/>
            </a:endParaRPr>
          </a:p>
          <a:p>
            <a:pPr>
              <a:buNone/>
            </a:pPr>
            <a:r>
              <a:rPr lang="en-US" sz="1600" b="1" dirty="0">
                <a:solidFill>
                  <a:srgbClr val="FF0000"/>
                </a:solidFill>
                <a:latin typeface="Arial" pitchFamily="34" charset="0"/>
                <a:cs typeface="Arial" pitchFamily="34" charset="0"/>
              </a:rPr>
              <a:t>  Precautions</a:t>
            </a:r>
            <a:endParaRPr lang="en-US" sz="1600" dirty="0">
              <a:latin typeface="Arial" pitchFamily="34" charset="0"/>
              <a:cs typeface="Arial" pitchFamily="34" charset="0"/>
            </a:endParaRPr>
          </a:p>
          <a:p>
            <a:pPr lvl="0"/>
            <a:r>
              <a:rPr lang="en-US" sz="1400" dirty="0">
                <a:latin typeface="Arial" pitchFamily="34" charset="0"/>
                <a:cs typeface="Arial" pitchFamily="34" charset="0"/>
              </a:rPr>
              <a:t>Be cautious while scanning QR code/s using any payment app. QR codes have account details embedded in them to transfer money to a particular account. </a:t>
            </a:r>
          </a:p>
          <a:p>
            <a:pPr lvl="0"/>
            <a:r>
              <a:rPr lang="en-US" sz="1400" dirty="0">
                <a:latin typeface="Arial" pitchFamily="34" charset="0"/>
                <a:cs typeface="Arial" pitchFamily="34" charset="0"/>
              </a:rPr>
              <a:t>Never scan any QR code to receive money. Transactions involving receipt of money do not require scanning barcodes / QR codes or entering mobile banking PIN (m-PIN), passwords, etc. </a:t>
            </a:r>
          </a:p>
          <a:p>
            <a:pPr lvl="0">
              <a:buNone/>
            </a:pPr>
            <a:endParaRPr lang="en-US" sz="1600" dirty="0">
              <a:solidFill>
                <a:srgbClr val="FF0000"/>
              </a:solidFill>
              <a:latin typeface="Arial" pitchFamily="34" charset="0"/>
              <a:cs typeface="Arial" pitchFamily="34" charset="0"/>
            </a:endParaRPr>
          </a:p>
          <a:p>
            <a:pPr>
              <a:buNone/>
            </a:pPr>
            <a:endParaRPr lang="en-US" b="1" dirty="0">
              <a:solidFill>
                <a:srgbClr val="FF0000"/>
              </a:solidFill>
              <a:latin typeface="Arial" pitchFamily="34" charset="0"/>
              <a:cs typeface="Arial" pitchFamily="34" charset="0"/>
            </a:endParaRPr>
          </a:p>
          <a:p>
            <a:endParaRPr lang="en-US" dirty="0"/>
          </a:p>
        </p:txBody>
      </p:sp>
      <p:pic>
        <p:nvPicPr>
          <p:cNvPr id="4" name="Picture 3"/>
          <p:cNvPicPr/>
          <p:nvPr/>
        </p:nvPicPr>
        <p:blipFill>
          <a:blip r:embed="rId2">
            <a:extLst>
              <a:ext uri="{28A0092B-C50C-407E-A947-70E740481C1C}">
                <a14:useLocalDpi xmlns="" xmlns:a14="http://schemas.microsoft.com/office/drawing/2010/main" val="0"/>
              </a:ext>
            </a:extLst>
          </a:blip>
          <a:srcRect/>
          <a:stretch>
            <a:fillRect/>
          </a:stretch>
        </p:blipFill>
        <p:spPr bwMode="auto">
          <a:xfrm>
            <a:off x="4258491" y="2146226"/>
            <a:ext cx="3226526" cy="2360459"/>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0045337" cy="522513"/>
          </a:xfrm>
          <a:solidFill>
            <a:schemeClr val="accent1">
              <a:lumMod val="20000"/>
              <a:lumOff val="80000"/>
            </a:schemeClr>
          </a:solidFill>
        </p:spPr>
        <p:txBody>
          <a:bodyPr>
            <a:normAutofit/>
          </a:bodyPr>
          <a:lstStyle/>
          <a:p>
            <a:r>
              <a:rPr lang="en-IN" sz="2000" b="1" dirty="0">
                <a:solidFill>
                  <a:schemeClr val="accent5"/>
                </a:solidFill>
                <a:latin typeface="Arial" pitchFamily="34" charset="0"/>
                <a:cs typeface="Arial" pitchFamily="34" charset="0"/>
              </a:rPr>
              <a:t>     Modus Operandi and Precautions to be taken against Fraudulent Transactions</a:t>
            </a:r>
            <a:endParaRPr lang="en-US" sz="2000" dirty="0"/>
          </a:p>
        </p:txBody>
      </p:sp>
      <p:sp>
        <p:nvSpPr>
          <p:cNvPr id="3" name="Content Placeholder 2"/>
          <p:cNvSpPr>
            <a:spLocks noGrp="1"/>
          </p:cNvSpPr>
          <p:nvPr>
            <p:ph idx="1"/>
          </p:nvPr>
        </p:nvSpPr>
        <p:spPr>
          <a:xfrm>
            <a:off x="0" y="483326"/>
            <a:ext cx="10058400" cy="6374673"/>
          </a:xfrm>
          <a:solidFill>
            <a:schemeClr val="accent1">
              <a:lumMod val="40000"/>
              <a:lumOff val="60000"/>
            </a:schemeClr>
          </a:solidFill>
        </p:spPr>
        <p:txBody>
          <a:bodyPr/>
          <a:lstStyle/>
          <a:p>
            <a:pPr>
              <a:buNone/>
            </a:pPr>
            <a:r>
              <a:rPr lang="en-US" sz="1600" b="1" dirty="0">
                <a:solidFill>
                  <a:srgbClr val="FF0000"/>
                </a:solidFill>
                <a:latin typeface="Arial" pitchFamily="34" charset="0"/>
                <a:cs typeface="Arial" pitchFamily="34" charset="0"/>
              </a:rPr>
              <a:t>10. Impersonation on social media </a:t>
            </a:r>
          </a:p>
          <a:p>
            <a:pPr>
              <a:buNone/>
            </a:pPr>
            <a:r>
              <a:rPr lang="en-US" b="1" dirty="0">
                <a:latin typeface="Arial" pitchFamily="34" charset="0"/>
                <a:cs typeface="Arial" pitchFamily="34" charset="0"/>
              </a:rPr>
              <a:t>      </a:t>
            </a:r>
            <a:r>
              <a:rPr lang="en-US" sz="1600" b="1" dirty="0">
                <a:latin typeface="Arial" pitchFamily="34" charset="0"/>
                <a:cs typeface="Arial" pitchFamily="34" charset="0"/>
              </a:rPr>
              <a:t>Modus Operandi</a:t>
            </a:r>
            <a:endParaRPr lang="en-US" b="1" dirty="0">
              <a:latin typeface="Arial" pitchFamily="34" charset="0"/>
              <a:cs typeface="Arial" pitchFamily="34" charset="0"/>
            </a:endParaRPr>
          </a:p>
          <a:p>
            <a:pPr lvl="0" algn="just">
              <a:buFont typeface="Wingdings" pitchFamily="2" charset="2"/>
              <a:buChar char="v"/>
            </a:pPr>
            <a:r>
              <a:rPr lang="en-US" sz="1400" dirty="0">
                <a:latin typeface="Arial" pitchFamily="34" charset="0"/>
                <a:cs typeface="Arial" pitchFamily="34" charset="0"/>
              </a:rPr>
              <a:t>Fraudsters create fake accounts using details of the users of social media platforms such as </a:t>
            </a:r>
            <a:r>
              <a:rPr lang="en-US" sz="1400" dirty="0" err="1">
                <a:latin typeface="Arial" pitchFamily="34" charset="0"/>
                <a:cs typeface="Arial" pitchFamily="34" charset="0"/>
              </a:rPr>
              <a:t>Facebook</a:t>
            </a:r>
            <a:r>
              <a:rPr lang="en-US" sz="1400" dirty="0">
                <a:latin typeface="Arial" pitchFamily="34" charset="0"/>
                <a:cs typeface="Arial" pitchFamily="34" charset="0"/>
              </a:rPr>
              <a:t>, </a:t>
            </a:r>
            <a:r>
              <a:rPr lang="en-US" sz="1400" dirty="0" err="1">
                <a:latin typeface="Arial" pitchFamily="34" charset="0"/>
                <a:cs typeface="Arial" pitchFamily="34" charset="0"/>
              </a:rPr>
              <a:t>Instagram</a:t>
            </a:r>
            <a:r>
              <a:rPr lang="en-US" sz="1400" dirty="0">
                <a:latin typeface="Arial" pitchFamily="34" charset="0"/>
                <a:cs typeface="Arial" pitchFamily="34" charset="0"/>
              </a:rPr>
              <a:t>, Twitter, etc. </a:t>
            </a:r>
          </a:p>
          <a:p>
            <a:pPr lvl="0" algn="just">
              <a:buFont typeface="Wingdings" pitchFamily="2" charset="2"/>
              <a:buChar char="v"/>
            </a:pPr>
            <a:r>
              <a:rPr lang="en-US" sz="1400" dirty="0">
                <a:latin typeface="Arial" pitchFamily="34" charset="0"/>
                <a:cs typeface="Arial" pitchFamily="34" charset="0"/>
              </a:rPr>
              <a:t>Fraudsters then send a request to the users’ friends asking for money for urgent medical purposes, payments, etc. </a:t>
            </a:r>
          </a:p>
          <a:p>
            <a:pPr lvl="0" algn="just">
              <a:buFont typeface="Wingdings" pitchFamily="2" charset="2"/>
              <a:buChar char="v"/>
            </a:pPr>
            <a:r>
              <a:rPr lang="en-US" sz="1400" dirty="0">
                <a:latin typeface="Arial" pitchFamily="34" charset="0"/>
                <a:cs typeface="Arial" pitchFamily="34" charset="0"/>
              </a:rPr>
              <a:t>Fraudsters, using fake details, also contact users and gain users’ trust over a period </a:t>
            </a:r>
            <a:br>
              <a:rPr lang="en-US" sz="1400" dirty="0">
                <a:latin typeface="Arial" pitchFamily="34" charset="0"/>
                <a:cs typeface="Arial" pitchFamily="34" charset="0"/>
              </a:rPr>
            </a:br>
            <a:r>
              <a:rPr lang="en-US" sz="1400" dirty="0">
                <a:latin typeface="Arial" pitchFamily="34" charset="0"/>
                <a:cs typeface="Arial" pitchFamily="34" charset="0"/>
              </a:rPr>
              <a:t>of time. When the users’ share their personal or private information, the fraudsters use </a:t>
            </a:r>
            <a:br>
              <a:rPr lang="en-US" sz="1400" dirty="0">
                <a:latin typeface="Arial" pitchFamily="34" charset="0"/>
                <a:cs typeface="Arial" pitchFamily="34" charset="0"/>
              </a:rPr>
            </a:br>
            <a:r>
              <a:rPr lang="en-US" sz="1400" dirty="0">
                <a:latin typeface="Arial" pitchFamily="34" charset="0"/>
                <a:cs typeface="Arial" pitchFamily="34" charset="0"/>
              </a:rPr>
              <a:t>such information to blackmail or extort money from the users. </a:t>
            </a: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Font typeface="Wingdings" pitchFamily="2" charset="2"/>
              <a:buChar char="v"/>
            </a:pPr>
            <a:endParaRPr lang="en-US" sz="1400" b="1" dirty="0">
              <a:solidFill>
                <a:srgbClr val="FF0000"/>
              </a:solidFill>
              <a:latin typeface="Arial" pitchFamily="34" charset="0"/>
              <a:cs typeface="Arial" pitchFamily="34" charset="0"/>
            </a:endParaRPr>
          </a:p>
          <a:p>
            <a:pPr lvl="0" algn="just">
              <a:buNone/>
            </a:pPr>
            <a:endParaRPr lang="en-US" sz="1600" b="1" dirty="0">
              <a:solidFill>
                <a:srgbClr val="FF0000"/>
              </a:solidFill>
              <a:latin typeface="Arial" pitchFamily="34" charset="0"/>
              <a:cs typeface="Arial" pitchFamily="34" charset="0"/>
            </a:endParaRPr>
          </a:p>
          <a:p>
            <a:pPr lvl="0" algn="just">
              <a:buNone/>
            </a:pPr>
            <a:r>
              <a:rPr lang="en-US" sz="1600" b="1" dirty="0">
                <a:solidFill>
                  <a:srgbClr val="FF0000"/>
                </a:solidFill>
                <a:latin typeface="Arial" pitchFamily="34" charset="0"/>
                <a:cs typeface="Arial" pitchFamily="34" charset="0"/>
              </a:rPr>
              <a:t>Precautions</a:t>
            </a:r>
            <a:endParaRPr lang="en-US" sz="1600" dirty="0">
              <a:latin typeface="Arial" pitchFamily="34" charset="0"/>
              <a:cs typeface="Arial" pitchFamily="34" charset="0"/>
            </a:endParaRPr>
          </a:p>
          <a:p>
            <a:pPr lvl="0" algn="just">
              <a:buFont typeface="Wingdings" pitchFamily="2" charset="2"/>
              <a:buChar char="v"/>
            </a:pPr>
            <a:r>
              <a:rPr lang="en-US" sz="1400" dirty="0">
                <a:latin typeface="Arial" pitchFamily="34" charset="0"/>
                <a:cs typeface="Arial" pitchFamily="34" charset="0"/>
              </a:rPr>
              <a:t>Always verify the genuineness of a fund request from a friend / relative by confirming </a:t>
            </a:r>
            <a:br>
              <a:rPr lang="en-US" sz="1400" dirty="0">
                <a:latin typeface="Arial" pitchFamily="34" charset="0"/>
                <a:cs typeface="Arial" pitchFamily="34" charset="0"/>
              </a:rPr>
            </a:br>
            <a:r>
              <a:rPr lang="en-US" sz="1400" dirty="0">
                <a:latin typeface="Arial" pitchFamily="34" charset="0"/>
                <a:cs typeface="Arial" pitchFamily="34" charset="0"/>
              </a:rPr>
              <a:t>through a phone call / physical meeting to be sure that the profile is not impersonated.</a:t>
            </a:r>
          </a:p>
          <a:p>
            <a:pPr lvl="0" algn="just">
              <a:buFont typeface="Wingdings" pitchFamily="2" charset="2"/>
              <a:buChar char="v"/>
            </a:pPr>
            <a:r>
              <a:rPr lang="en-US" sz="1400" dirty="0">
                <a:latin typeface="Arial" pitchFamily="34" charset="0"/>
                <a:cs typeface="Arial" pitchFamily="34" charset="0"/>
              </a:rPr>
              <a:t>Do not make payments to unknown persons online.</a:t>
            </a:r>
          </a:p>
          <a:p>
            <a:pPr lvl="0" algn="just">
              <a:buFont typeface="Wingdings" pitchFamily="2" charset="2"/>
              <a:buChar char="v"/>
            </a:pPr>
            <a:r>
              <a:rPr lang="en-US" sz="1400" dirty="0">
                <a:latin typeface="Arial" pitchFamily="34" charset="0"/>
                <a:cs typeface="Arial" pitchFamily="34" charset="0"/>
              </a:rPr>
              <a:t>Do not share personal and confidential information on social media platforms. </a:t>
            </a:r>
          </a:p>
          <a:p>
            <a:pPr lvl="0" algn="just">
              <a:buFont typeface="Wingdings" pitchFamily="2" charset="2"/>
              <a:buChar char="v"/>
            </a:pPr>
            <a:endParaRPr lang="en-IN" sz="1400" dirty="0">
              <a:latin typeface="Arial" pitchFamily="34" charset="0"/>
              <a:cs typeface="Arial" pitchFamily="34" charset="0"/>
            </a:endParaRPr>
          </a:p>
          <a:p>
            <a:pPr lvl="0" algn="just">
              <a:buFont typeface="Wingdings" pitchFamily="2" charset="2"/>
              <a:buChar char="v"/>
            </a:pPr>
            <a:endParaRPr lang="en-US" sz="1400" dirty="0">
              <a:latin typeface="Arial" pitchFamily="34" charset="0"/>
              <a:cs typeface="Arial" pitchFamily="34" charset="0"/>
            </a:endParaRPr>
          </a:p>
          <a:p>
            <a:pPr>
              <a:buNone/>
            </a:pPr>
            <a:endParaRPr lang="en-US" dirty="0">
              <a:solidFill>
                <a:srgbClr val="FF0000"/>
              </a:solidFill>
            </a:endParaRPr>
          </a:p>
          <a:p>
            <a:pPr lvl="0">
              <a:buNone/>
            </a:pPr>
            <a:endParaRPr lang="en-US" b="1" dirty="0">
              <a:solidFill>
                <a:srgbClr val="FF0000"/>
              </a:solidFill>
              <a:latin typeface="Arial" pitchFamily="34" charset="0"/>
              <a:cs typeface="Arial" pitchFamily="34" charset="0"/>
            </a:endParaRPr>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421084" y="2899955"/>
            <a:ext cx="3905795" cy="2220685"/>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0006149" cy="535577"/>
          </a:xfrm>
          <a:solidFill>
            <a:schemeClr val="accent1">
              <a:lumMod val="20000"/>
              <a:lumOff val="80000"/>
            </a:schemeClr>
          </a:solidFill>
        </p:spPr>
        <p:txBody>
          <a:bodyPr>
            <a:normAutofit fontScale="90000"/>
          </a:bodyPr>
          <a:lstStyle/>
          <a:p>
            <a:r>
              <a:rPr lang="en-IN" sz="2000" b="1" dirty="0">
                <a:solidFill>
                  <a:schemeClr val="accent5"/>
                </a:solidFill>
                <a:latin typeface="Arial" pitchFamily="34" charset="0"/>
                <a:cs typeface="Arial" pitchFamily="34" charset="0"/>
              </a:rPr>
              <a:t>    </a:t>
            </a:r>
            <a:r>
              <a:rPr lang="en-IN" sz="2200" b="1" dirty="0">
                <a:solidFill>
                  <a:schemeClr val="accent5"/>
                </a:solidFill>
                <a:latin typeface="Arial" pitchFamily="34" charset="0"/>
                <a:cs typeface="Arial" pitchFamily="34" charset="0"/>
              </a:rPr>
              <a:t>Modus Operandi and Precautions to be taken against Fraudulent Transactions</a:t>
            </a:r>
            <a:endParaRPr lang="en-US" sz="2000" dirty="0"/>
          </a:p>
        </p:txBody>
      </p:sp>
      <p:sp>
        <p:nvSpPr>
          <p:cNvPr id="3" name="Content Placeholder 2"/>
          <p:cNvSpPr>
            <a:spLocks noGrp="1"/>
          </p:cNvSpPr>
          <p:nvPr>
            <p:ph idx="1"/>
          </p:nvPr>
        </p:nvSpPr>
        <p:spPr>
          <a:xfrm>
            <a:off x="-1" y="535577"/>
            <a:ext cx="10006149" cy="6322423"/>
          </a:xfrm>
          <a:solidFill>
            <a:schemeClr val="accent1">
              <a:lumMod val="40000"/>
              <a:lumOff val="60000"/>
            </a:schemeClr>
          </a:solidFill>
        </p:spPr>
        <p:txBody>
          <a:bodyPr/>
          <a:lstStyle/>
          <a:p>
            <a:pPr lvl="0">
              <a:buNone/>
            </a:pPr>
            <a:endParaRPr lang="en-US" sz="1600" b="1" dirty="0">
              <a:solidFill>
                <a:srgbClr val="FF0000"/>
              </a:solidFill>
              <a:latin typeface="Arial" pitchFamily="34" charset="0"/>
              <a:cs typeface="Arial" pitchFamily="34" charset="0"/>
            </a:endParaRPr>
          </a:p>
          <a:p>
            <a:pPr lvl="0">
              <a:buNone/>
            </a:pPr>
            <a:r>
              <a:rPr lang="en-US" sz="1600" b="1" dirty="0">
                <a:solidFill>
                  <a:srgbClr val="FF0000"/>
                </a:solidFill>
                <a:latin typeface="Arial" pitchFamily="34" charset="0"/>
                <a:cs typeface="Arial" pitchFamily="34" charset="0"/>
              </a:rPr>
              <a:t>11. Juice jacking</a:t>
            </a:r>
          </a:p>
          <a:p>
            <a:pPr lvl="0">
              <a:buNone/>
            </a:pPr>
            <a:r>
              <a:rPr lang="en-US" sz="1600" b="1" dirty="0">
                <a:latin typeface="Arial" pitchFamily="34" charset="0"/>
                <a:cs typeface="Arial" pitchFamily="34" charset="0"/>
              </a:rPr>
              <a:t>      Modus Operandi</a:t>
            </a:r>
            <a:r>
              <a:rPr lang="en-US" sz="1600" b="1" dirty="0">
                <a:solidFill>
                  <a:srgbClr val="FF0000"/>
                </a:solidFill>
                <a:latin typeface="Arial" pitchFamily="34" charset="0"/>
                <a:cs typeface="Arial" pitchFamily="34" charset="0"/>
              </a:rPr>
              <a:t> </a:t>
            </a:r>
          </a:p>
          <a:p>
            <a:pPr lvl="0" algn="just">
              <a:buFont typeface="Wingdings" pitchFamily="2" charset="2"/>
              <a:buChar char="v"/>
            </a:pPr>
            <a:r>
              <a:rPr lang="en-US" sz="1400" dirty="0">
                <a:latin typeface="Arial" pitchFamily="34" charset="0"/>
                <a:cs typeface="Arial" pitchFamily="34" charset="0"/>
              </a:rPr>
              <a:t>The charging port of a mobile, can also be used to transfer files / data. </a:t>
            </a:r>
          </a:p>
          <a:p>
            <a:pPr algn="just">
              <a:buFont typeface="Wingdings" pitchFamily="2" charset="2"/>
              <a:buChar char="v"/>
            </a:pPr>
            <a:r>
              <a:rPr lang="en-US" sz="1400" dirty="0">
                <a:latin typeface="Arial" pitchFamily="34" charset="0"/>
                <a:cs typeface="Arial" pitchFamily="34" charset="0"/>
              </a:rPr>
              <a:t>Fraudsters use public charging ports to transfer malware to customer phones connected there and take control / access / steal data sensitive data such as emails, SMS, saved passwords, etc. from the customers’ mobile phones (Juice Jacking). </a:t>
            </a: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None/>
            </a:pPr>
            <a:endParaRPr lang="en-US" sz="1600" b="1" dirty="0">
              <a:solidFill>
                <a:srgbClr val="FF0000"/>
              </a:solidFill>
              <a:latin typeface="Arial" pitchFamily="34" charset="0"/>
              <a:cs typeface="Arial" pitchFamily="34" charset="0"/>
            </a:endParaRPr>
          </a:p>
          <a:p>
            <a:pPr algn="just">
              <a:buNone/>
            </a:pPr>
            <a:r>
              <a:rPr lang="en-US" sz="1600" b="1" dirty="0">
                <a:solidFill>
                  <a:srgbClr val="FF0000"/>
                </a:solidFill>
                <a:latin typeface="Arial" pitchFamily="34" charset="0"/>
                <a:cs typeface="Arial" pitchFamily="34" charset="0"/>
              </a:rPr>
              <a:t>Precautions</a:t>
            </a:r>
            <a:endParaRPr lang="en-US" sz="1600" dirty="0">
              <a:latin typeface="Arial" pitchFamily="34" charset="0"/>
              <a:cs typeface="Arial" pitchFamily="34" charset="0"/>
            </a:endParaRPr>
          </a:p>
          <a:p>
            <a:pPr>
              <a:buFont typeface="Wingdings" pitchFamily="2" charset="2"/>
              <a:buChar char="Ø"/>
            </a:pPr>
            <a:r>
              <a:rPr lang="en-US" sz="1400" dirty="0">
                <a:latin typeface="Arial" pitchFamily="34" charset="0"/>
                <a:cs typeface="Arial" pitchFamily="34" charset="0"/>
              </a:rPr>
              <a:t>Avoid using public / unknown charging ports / cables. </a:t>
            </a:r>
          </a:p>
          <a:p>
            <a:pPr lvl="0" algn="just">
              <a:buFont typeface="Wingdings" pitchFamily="2" charset="2"/>
              <a:buChar char="v"/>
            </a:pPr>
            <a:endParaRPr lang="en-US" sz="1400" dirty="0">
              <a:latin typeface="Arial" pitchFamily="34" charset="0"/>
              <a:cs typeface="Arial" pitchFamily="34" charset="0"/>
            </a:endParaRPr>
          </a:p>
          <a:p>
            <a:pPr lvl="0">
              <a:buNone/>
            </a:pPr>
            <a:endParaRPr lang="en-US" sz="1600" dirty="0">
              <a:solidFill>
                <a:srgbClr val="FF0000"/>
              </a:solidFill>
              <a:latin typeface="Arial" pitchFamily="34" charset="0"/>
              <a:cs typeface="Arial" pitchFamily="34" charset="0"/>
            </a:endParaRPr>
          </a:p>
          <a:p>
            <a:pPr>
              <a:buNone/>
            </a:pPr>
            <a:endParaRPr lang="en-US" b="1" dirty="0">
              <a:solidFill>
                <a:srgbClr val="FF0000"/>
              </a:solidFill>
              <a:latin typeface="Arial" pitchFamily="34" charset="0"/>
              <a:cs typeface="Arial" pitchFamily="34" charset="0"/>
            </a:endParaRPr>
          </a:p>
          <a:p>
            <a:endParaRPr lang="en-US" dirty="0"/>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376058" y="2769326"/>
            <a:ext cx="2965268" cy="2181497"/>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0045338" cy="522514"/>
          </a:xfrm>
          <a:solidFill>
            <a:schemeClr val="accent1">
              <a:lumMod val="20000"/>
              <a:lumOff val="80000"/>
            </a:schemeClr>
          </a:solidFill>
        </p:spPr>
        <p:txBody>
          <a:bodyPr>
            <a:normAutofit/>
          </a:bodyPr>
          <a:lstStyle/>
          <a:p>
            <a:r>
              <a:rPr lang="en-IN" sz="2000" b="1" dirty="0">
                <a:solidFill>
                  <a:schemeClr val="accent5"/>
                </a:solidFill>
                <a:latin typeface="Arial" pitchFamily="34" charset="0"/>
                <a:cs typeface="Arial" pitchFamily="34" charset="0"/>
              </a:rPr>
              <a:t>   Modus Operandi and Precautions to be taken against Fraudulent Transactions</a:t>
            </a:r>
            <a:endParaRPr lang="en-US" sz="2000" dirty="0"/>
          </a:p>
        </p:txBody>
      </p:sp>
      <p:sp>
        <p:nvSpPr>
          <p:cNvPr id="3" name="Content Placeholder 2"/>
          <p:cNvSpPr>
            <a:spLocks noGrp="1"/>
          </p:cNvSpPr>
          <p:nvPr>
            <p:ph idx="1"/>
          </p:nvPr>
        </p:nvSpPr>
        <p:spPr>
          <a:xfrm>
            <a:off x="0" y="391886"/>
            <a:ext cx="10032274" cy="6466113"/>
          </a:xfrm>
          <a:solidFill>
            <a:schemeClr val="accent1">
              <a:lumMod val="40000"/>
              <a:lumOff val="60000"/>
            </a:schemeClr>
          </a:solidFill>
        </p:spPr>
        <p:txBody>
          <a:bodyPr>
            <a:normAutofit fontScale="92500" lnSpcReduction="20000"/>
          </a:bodyPr>
          <a:lstStyle/>
          <a:p>
            <a:pPr lvl="0">
              <a:buNone/>
            </a:pPr>
            <a:r>
              <a:rPr lang="en-US" sz="1700" b="1" dirty="0">
                <a:solidFill>
                  <a:srgbClr val="FF0000"/>
                </a:solidFill>
                <a:latin typeface="Arial" pitchFamily="34" charset="0"/>
                <a:cs typeface="Arial" pitchFamily="34" charset="0"/>
              </a:rPr>
              <a:t>12. Lottery fraud</a:t>
            </a:r>
          </a:p>
          <a:p>
            <a:pPr lvl="0">
              <a:buNone/>
            </a:pPr>
            <a:r>
              <a:rPr lang="en-US" sz="1700" b="1" dirty="0">
                <a:latin typeface="Arial" pitchFamily="34" charset="0"/>
                <a:cs typeface="Arial" pitchFamily="34" charset="0"/>
              </a:rPr>
              <a:t>      </a:t>
            </a:r>
            <a:r>
              <a:rPr lang="en-US" sz="1700" b="1" dirty="0" smtClean="0">
                <a:latin typeface="Arial" pitchFamily="34" charset="0"/>
                <a:cs typeface="Arial" pitchFamily="34" charset="0"/>
              </a:rPr>
              <a:t>Modus </a:t>
            </a:r>
            <a:r>
              <a:rPr lang="en-US" sz="1700" b="1" dirty="0">
                <a:latin typeface="Arial" pitchFamily="34" charset="0"/>
                <a:cs typeface="Arial" pitchFamily="34" charset="0"/>
              </a:rPr>
              <a:t>Operandi</a:t>
            </a:r>
            <a:r>
              <a:rPr lang="en-US" sz="1700" b="1" dirty="0">
                <a:solidFill>
                  <a:srgbClr val="FF0000"/>
                </a:solidFill>
                <a:latin typeface="Arial" pitchFamily="34" charset="0"/>
                <a:cs typeface="Arial" pitchFamily="34" charset="0"/>
              </a:rPr>
              <a:t> </a:t>
            </a:r>
          </a:p>
          <a:p>
            <a:pPr lvl="0" algn="just">
              <a:buFont typeface="Wingdings" pitchFamily="2" charset="2"/>
              <a:buChar char="v"/>
            </a:pPr>
            <a:r>
              <a:rPr lang="en-US" sz="1500" dirty="0">
                <a:latin typeface="Arial" pitchFamily="34" charset="0"/>
                <a:cs typeface="Arial" pitchFamily="34" charset="0"/>
              </a:rPr>
              <a:t>Fraudsters send emails or make phone calls that a customer has won a huge lottery. </a:t>
            </a:r>
          </a:p>
          <a:p>
            <a:pPr lvl="0" algn="just">
              <a:buFont typeface="Wingdings" pitchFamily="2" charset="2"/>
              <a:buChar char="v"/>
            </a:pPr>
            <a:r>
              <a:rPr lang="en-US" sz="1500" dirty="0">
                <a:latin typeface="Arial" pitchFamily="34" charset="0"/>
                <a:cs typeface="Arial" pitchFamily="34" charset="0"/>
              </a:rPr>
              <a:t>However, in order to receive the money, the fraudsters ask the customers to confirm their identity by entering their bank account / credit card details on a website from which data is captured by the fraudsters. </a:t>
            </a:r>
          </a:p>
          <a:p>
            <a:pPr lvl="0" algn="just">
              <a:buFont typeface="Wingdings" pitchFamily="2" charset="2"/>
              <a:buChar char="v"/>
            </a:pPr>
            <a:r>
              <a:rPr lang="en-US" sz="1500" dirty="0">
                <a:latin typeface="Arial" pitchFamily="34" charset="0"/>
                <a:cs typeface="Arial" pitchFamily="34" charset="0"/>
              </a:rPr>
              <a:t>Fraudsters also ask the customers to pay taxes/ </a:t>
            </a:r>
            <a:r>
              <a:rPr lang="en-US" sz="1500" dirty="0" err="1">
                <a:latin typeface="Arial" pitchFamily="34" charset="0"/>
                <a:cs typeface="Arial" pitchFamily="34" charset="0"/>
              </a:rPr>
              <a:t>forex</a:t>
            </a:r>
            <a:r>
              <a:rPr lang="en-US" sz="1500" dirty="0">
                <a:latin typeface="Arial" pitchFamily="34" charset="0"/>
                <a:cs typeface="Arial" pitchFamily="34" charset="0"/>
              </a:rPr>
              <a:t> charges / upfront or pay the shipping charges, processing / handling fee, etc., to receive the lottery / product.</a:t>
            </a:r>
          </a:p>
          <a:p>
            <a:pPr lvl="0" algn="just">
              <a:buFont typeface="Wingdings" pitchFamily="2" charset="2"/>
              <a:buChar char="v"/>
            </a:pPr>
            <a:r>
              <a:rPr lang="en-US" sz="1500" dirty="0">
                <a:latin typeface="Arial" pitchFamily="34" charset="0"/>
                <a:cs typeface="Arial" pitchFamily="34" charset="0"/>
              </a:rPr>
              <a:t>Fraudsters in some cases, may also pose as a representative of RBI or a foreign bank / company / international financial institution and ask the customer to transfer a relatively small amount in order to receive a larger amount in foreign currency from that institution.</a:t>
            </a:r>
          </a:p>
          <a:p>
            <a:pPr algn="just">
              <a:buFont typeface="Wingdings" pitchFamily="2" charset="2"/>
              <a:buChar char="v"/>
            </a:pPr>
            <a:r>
              <a:rPr lang="en-US" sz="1500" dirty="0">
                <a:latin typeface="Arial" pitchFamily="34" charset="0"/>
                <a:cs typeface="Arial" pitchFamily="34" charset="0"/>
              </a:rPr>
              <a:t>Since the requested money is generally a very small percentage of the promised lottery / prize, the customer may fall into the trap of the fraudster and make the payment.</a:t>
            </a:r>
            <a:r>
              <a:rPr lang="en-US" sz="1500" b="1" dirty="0">
                <a:solidFill>
                  <a:srgbClr val="FF0000"/>
                </a:solidFill>
                <a:latin typeface="Arial" pitchFamily="34" charset="0"/>
                <a:cs typeface="Arial" pitchFamily="34" charset="0"/>
              </a:rPr>
              <a:t> </a:t>
            </a: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IN" sz="1400" b="1" dirty="0">
              <a:solidFill>
                <a:srgbClr val="FF0000"/>
              </a:solidFill>
              <a:latin typeface="Arial" pitchFamily="34" charset="0"/>
              <a:cs typeface="Arial" pitchFamily="34" charset="0"/>
            </a:endParaRPr>
          </a:p>
          <a:p>
            <a:pPr algn="just">
              <a:buFont typeface="Wingdings" pitchFamily="2" charset="2"/>
              <a:buChar char="v"/>
            </a:pPr>
            <a:endParaRPr lang="en-IN"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None/>
            </a:pPr>
            <a:r>
              <a:rPr lang="en-US" sz="1400" b="1" dirty="0">
                <a:solidFill>
                  <a:srgbClr val="FF0000"/>
                </a:solidFill>
                <a:latin typeface="Arial" pitchFamily="34" charset="0"/>
                <a:cs typeface="Arial" pitchFamily="34" charset="0"/>
              </a:rPr>
              <a:t>   </a:t>
            </a:r>
          </a:p>
          <a:p>
            <a:pPr algn="just">
              <a:buNone/>
            </a:pPr>
            <a:r>
              <a:rPr lang="en-US" sz="1700" b="1" dirty="0">
                <a:solidFill>
                  <a:srgbClr val="FF0000"/>
                </a:solidFill>
                <a:latin typeface="Arial" pitchFamily="34" charset="0"/>
                <a:cs typeface="Arial" pitchFamily="34" charset="0"/>
              </a:rPr>
              <a:t>Precautions</a:t>
            </a:r>
            <a:endParaRPr lang="en-US" sz="1700" dirty="0">
              <a:latin typeface="Arial" pitchFamily="34" charset="0"/>
              <a:cs typeface="Arial" pitchFamily="34" charset="0"/>
            </a:endParaRPr>
          </a:p>
          <a:p>
            <a:pPr lvl="0" algn="just"/>
            <a:r>
              <a:rPr lang="en-US" sz="1500" dirty="0">
                <a:latin typeface="Arial" pitchFamily="34" charset="0"/>
                <a:cs typeface="Arial" pitchFamily="34" charset="0"/>
              </a:rPr>
              <a:t>Beware of such unbelievable lottery or offers - nobody gives free money, especially such huge amounts of money. </a:t>
            </a:r>
          </a:p>
          <a:p>
            <a:pPr lvl="0" algn="just"/>
            <a:r>
              <a:rPr lang="en-US" sz="1500" dirty="0">
                <a:latin typeface="Arial" pitchFamily="34" charset="0"/>
                <a:cs typeface="Arial" pitchFamily="34" charset="0"/>
              </a:rPr>
              <a:t>Do not make payments or share secure credentials in response to any lottery calls / emails.</a:t>
            </a:r>
          </a:p>
          <a:p>
            <a:pPr lvl="0" algn="just"/>
            <a:r>
              <a:rPr lang="en-US" sz="1500" dirty="0">
                <a:latin typeface="Arial" pitchFamily="34" charset="0"/>
                <a:cs typeface="Arial" pitchFamily="34" charset="0"/>
              </a:rPr>
              <a:t>RBI never opens accounts of members of public or takes deposits from them. Such messages are fraudulent. </a:t>
            </a:r>
          </a:p>
          <a:p>
            <a:pPr lvl="0" algn="just"/>
            <a:r>
              <a:rPr lang="en-US" sz="1500" dirty="0">
                <a:latin typeface="Arial" pitchFamily="34" charset="0"/>
                <a:cs typeface="Arial" pitchFamily="34" charset="0"/>
              </a:rPr>
              <a:t>RBI never asks for personal / bank details of members of public. Beware of fake RBI logos and messages. </a:t>
            </a:r>
          </a:p>
          <a:p>
            <a:pPr lvl="0" algn="just"/>
            <a:r>
              <a:rPr lang="en-US" sz="1500" dirty="0">
                <a:latin typeface="Arial" pitchFamily="34" charset="0"/>
                <a:cs typeface="Arial" pitchFamily="34" charset="0"/>
              </a:rPr>
              <a:t>Never respond to messages offering / promising prize money, government aid and Know Your Customer (KYC) </a:t>
            </a:r>
            <a:r>
              <a:rPr lang="en-US" sz="1500" dirty="0" err="1">
                <a:latin typeface="Arial" pitchFamily="34" charset="0"/>
                <a:cs typeface="Arial" pitchFamily="34" charset="0"/>
              </a:rPr>
              <a:t>Updation</a:t>
            </a:r>
            <a:r>
              <a:rPr lang="en-US" sz="1500" dirty="0">
                <a:latin typeface="Arial" pitchFamily="34" charset="0"/>
                <a:cs typeface="Arial" pitchFamily="34" charset="0"/>
              </a:rPr>
              <a:t> to receive prize money from banks, institutions etc. </a:t>
            </a:r>
          </a:p>
          <a:p>
            <a:pPr lvl="0" algn="just">
              <a:buFont typeface="Wingdings" pitchFamily="2" charset="2"/>
              <a:buChar char="v"/>
            </a:pPr>
            <a:endParaRPr lang="en-US" sz="1400" dirty="0">
              <a:latin typeface="Arial" pitchFamily="34" charset="0"/>
              <a:cs typeface="Arial" pitchFamily="34" charset="0"/>
            </a:endParaRPr>
          </a:p>
          <a:p>
            <a:pPr lvl="0">
              <a:buNone/>
            </a:pPr>
            <a:endParaRPr lang="en-US" dirty="0">
              <a:solidFill>
                <a:srgbClr val="FF0000"/>
              </a:solidFill>
              <a:latin typeface="Arial" pitchFamily="34" charset="0"/>
              <a:cs typeface="Arial" pitchFamily="34" charset="0"/>
            </a:endParaRPr>
          </a:p>
          <a:p>
            <a:pPr>
              <a:buNone/>
            </a:pPr>
            <a:endParaRPr lang="en-US" b="1" dirty="0">
              <a:solidFill>
                <a:srgbClr val="FF0000"/>
              </a:solidFill>
              <a:latin typeface="Arial" pitchFamily="34" charset="0"/>
              <a:cs typeface="Arial" pitchFamily="34" charset="0"/>
            </a:endParaRPr>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859383" y="3256046"/>
            <a:ext cx="2930087" cy="1704441"/>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980023" cy="535577"/>
          </a:xfrm>
          <a:solidFill>
            <a:schemeClr val="accent1">
              <a:lumMod val="20000"/>
              <a:lumOff val="80000"/>
            </a:schemeClr>
          </a:solidFill>
        </p:spPr>
        <p:txBody>
          <a:bodyPr>
            <a:normAutofit/>
          </a:bodyPr>
          <a:lstStyle/>
          <a:p>
            <a:r>
              <a:rPr lang="en-IN" sz="2000" b="1" dirty="0">
                <a:solidFill>
                  <a:schemeClr val="accent5"/>
                </a:solidFill>
                <a:latin typeface="Arial" pitchFamily="34" charset="0"/>
                <a:cs typeface="Arial" pitchFamily="34" charset="0"/>
              </a:rPr>
              <a:t>     Modus Operandi and Precautions to be taken against Fraudulent Transactions</a:t>
            </a:r>
            <a:endParaRPr lang="en-US" sz="2000" dirty="0"/>
          </a:p>
        </p:txBody>
      </p:sp>
      <p:sp>
        <p:nvSpPr>
          <p:cNvPr id="3" name="Content Placeholder 2"/>
          <p:cNvSpPr>
            <a:spLocks noGrp="1"/>
          </p:cNvSpPr>
          <p:nvPr>
            <p:ph idx="1"/>
          </p:nvPr>
        </p:nvSpPr>
        <p:spPr>
          <a:xfrm>
            <a:off x="-1" y="509451"/>
            <a:ext cx="9980023" cy="6348549"/>
          </a:xfrm>
          <a:solidFill>
            <a:schemeClr val="accent1">
              <a:lumMod val="40000"/>
              <a:lumOff val="60000"/>
            </a:schemeClr>
          </a:solidFill>
        </p:spPr>
        <p:txBody>
          <a:bodyPr/>
          <a:lstStyle/>
          <a:p>
            <a:pPr>
              <a:buNone/>
            </a:pPr>
            <a:r>
              <a:rPr lang="en-US" b="1" dirty="0" smtClean="0">
                <a:solidFill>
                  <a:srgbClr val="FF0000"/>
                </a:solidFill>
                <a:latin typeface="Arial" pitchFamily="34" charset="0"/>
                <a:cs typeface="Arial" pitchFamily="34" charset="0"/>
              </a:rPr>
              <a:t>13.</a:t>
            </a:r>
            <a:r>
              <a:rPr lang="en-US" sz="1600" b="1" dirty="0" smtClean="0">
                <a:solidFill>
                  <a:srgbClr val="FF0000"/>
                </a:solidFill>
                <a:latin typeface="Arial" pitchFamily="34" charset="0"/>
                <a:cs typeface="Arial" pitchFamily="34" charset="0"/>
              </a:rPr>
              <a:t>Online </a:t>
            </a:r>
            <a:r>
              <a:rPr lang="en-US" sz="1600" b="1" dirty="0">
                <a:solidFill>
                  <a:srgbClr val="FF0000"/>
                </a:solidFill>
                <a:latin typeface="Arial" pitchFamily="34" charset="0"/>
                <a:cs typeface="Arial" pitchFamily="34" charset="0"/>
              </a:rPr>
              <a:t>job fraud</a:t>
            </a:r>
            <a:endParaRPr lang="en-US" dirty="0">
              <a:solidFill>
                <a:srgbClr val="FF0000"/>
              </a:solidFill>
              <a:latin typeface="Arial" pitchFamily="34" charset="0"/>
              <a:cs typeface="Arial" pitchFamily="34" charset="0"/>
            </a:endParaRPr>
          </a:p>
          <a:p>
            <a:pPr lvl="0">
              <a:buNone/>
            </a:pPr>
            <a:r>
              <a:rPr lang="en-US" sz="1600" b="1" dirty="0">
                <a:latin typeface="Arial" pitchFamily="34" charset="0"/>
                <a:cs typeface="Arial" pitchFamily="34" charset="0"/>
              </a:rPr>
              <a:t>      </a:t>
            </a:r>
            <a:r>
              <a:rPr lang="en-US" sz="1600" b="1" dirty="0" smtClean="0">
                <a:latin typeface="Arial" pitchFamily="34" charset="0"/>
                <a:cs typeface="Arial" pitchFamily="34" charset="0"/>
              </a:rPr>
              <a:t>Modus </a:t>
            </a:r>
            <a:r>
              <a:rPr lang="en-US" sz="1600" b="1" dirty="0">
                <a:latin typeface="Arial" pitchFamily="34" charset="0"/>
                <a:cs typeface="Arial" pitchFamily="34" charset="0"/>
              </a:rPr>
              <a:t>Operandi</a:t>
            </a:r>
            <a:endParaRPr lang="en-US" sz="1600" b="1" dirty="0">
              <a:solidFill>
                <a:srgbClr val="FF0000"/>
              </a:solidFill>
              <a:latin typeface="Arial" pitchFamily="34" charset="0"/>
              <a:cs typeface="Arial" pitchFamily="34" charset="0"/>
            </a:endParaRPr>
          </a:p>
          <a:p>
            <a:pPr lvl="0" algn="just">
              <a:buFont typeface="Wingdings" pitchFamily="2" charset="2"/>
              <a:buChar char="v"/>
            </a:pPr>
            <a:r>
              <a:rPr lang="en-US" sz="1400" dirty="0">
                <a:latin typeface="Arial" pitchFamily="34" charset="0"/>
                <a:cs typeface="Arial" pitchFamily="34" charset="0"/>
              </a:rPr>
              <a:t>Fraudsters create fake job search websites and when the job seekers share secure credentials of their bank account / credit card / debit card on these websites during registration, their accounts are compromised. </a:t>
            </a:r>
          </a:p>
          <a:p>
            <a:pPr algn="just">
              <a:buFont typeface="Wingdings" pitchFamily="2" charset="2"/>
              <a:buChar char="v"/>
            </a:pPr>
            <a:r>
              <a:rPr lang="en-US" sz="1400" dirty="0">
                <a:latin typeface="Arial" pitchFamily="34" charset="0"/>
                <a:cs typeface="Arial" pitchFamily="34" charset="0"/>
              </a:rPr>
              <a:t>Fraudsters also pose as officials of reputed company(s) and offer employment after conducting fake interviews. The job seeker is then induced to transfer funds for registration, mandatory training program, laptop, etc.</a:t>
            </a: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None/>
            </a:pPr>
            <a:endParaRPr lang="en-US" sz="1600" b="1" dirty="0">
              <a:solidFill>
                <a:srgbClr val="FF0000"/>
              </a:solidFill>
              <a:latin typeface="Arial" pitchFamily="34" charset="0"/>
              <a:cs typeface="Arial" pitchFamily="34" charset="0"/>
            </a:endParaRPr>
          </a:p>
          <a:p>
            <a:pPr algn="just">
              <a:buNone/>
            </a:pPr>
            <a:endParaRPr lang="en-US" sz="1600" b="1" dirty="0">
              <a:solidFill>
                <a:srgbClr val="FF0000"/>
              </a:solidFill>
              <a:latin typeface="Arial" pitchFamily="34" charset="0"/>
              <a:cs typeface="Arial" pitchFamily="34" charset="0"/>
            </a:endParaRPr>
          </a:p>
          <a:p>
            <a:pPr algn="just">
              <a:buNone/>
            </a:pPr>
            <a:r>
              <a:rPr lang="en-US" sz="1600" b="1" dirty="0">
                <a:solidFill>
                  <a:srgbClr val="FF0000"/>
                </a:solidFill>
                <a:latin typeface="Arial" pitchFamily="34" charset="0"/>
                <a:cs typeface="Arial" pitchFamily="34" charset="0"/>
              </a:rPr>
              <a:t>Precautions</a:t>
            </a:r>
            <a:endParaRPr lang="en-US" sz="1600" dirty="0">
              <a:latin typeface="Arial" pitchFamily="34" charset="0"/>
              <a:cs typeface="Arial" pitchFamily="34" charset="0"/>
            </a:endParaRPr>
          </a:p>
          <a:p>
            <a:pPr lvl="0" algn="just"/>
            <a:r>
              <a:rPr lang="en-US" sz="1400" dirty="0">
                <a:latin typeface="Arial" pitchFamily="34" charset="0"/>
                <a:cs typeface="Arial" pitchFamily="34" charset="0"/>
              </a:rPr>
              <a:t>For any job offer, including from overseas entities, first confirm the identity and contact details of the employing company / its representative. </a:t>
            </a:r>
          </a:p>
          <a:p>
            <a:pPr lvl="0" algn="just"/>
            <a:r>
              <a:rPr lang="en-US" sz="1400" dirty="0">
                <a:latin typeface="Arial" pitchFamily="34" charset="0"/>
                <a:cs typeface="Arial" pitchFamily="34" charset="0"/>
              </a:rPr>
              <a:t>Always remember that a genuine company offering a job will never ask for money for offering the job. </a:t>
            </a:r>
          </a:p>
          <a:p>
            <a:pPr lvl="0" algn="just"/>
            <a:r>
              <a:rPr lang="en-US" sz="1400" dirty="0">
                <a:latin typeface="Arial" pitchFamily="34" charset="0"/>
                <a:cs typeface="Arial" pitchFamily="34" charset="0"/>
              </a:rPr>
              <a:t>Do not make payments on unknown job search websites. </a:t>
            </a:r>
          </a:p>
          <a:p>
            <a:pPr lvl="0" algn="just">
              <a:buFont typeface="Wingdings" pitchFamily="2" charset="2"/>
              <a:buChar char="v"/>
            </a:pPr>
            <a:endParaRPr lang="en-US" sz="1400" dirty="0">
              <a:latin typeface="Arial" pitchFamily="34" charset="0"/>
              <a:cs typeface="Arial" pitchFamily="34" charset="0"/>
            </a:endParaRPr>
          </a:p>
          <a:p>
            <a:endParaRPr lang="en-US" dirty="0"/>
          </a:p>
        </p:txBody>
      </p:sp>
      <p:pic>
        <p:nvPicPr>
          <p:cNvPr id="6" name="Picture 5"/>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446420" y="2560320"/>
            <a:ext cx="3064723" cy="2299063"/>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953898" cy="418011"/>
          </a:xfrm>
          <a:solidFill>
            <a:schemeClr val="accent1">
              <a:lumMod val="20000"/>
              <a:lumOff val="80000"/>
            </a:schemeClr>
          </a:solidFill>
        </p:spPr>
        <p:txBody>
          <a:bodyPr>
            <a:normAutofit/>
          </a:bodyPr>
          <a:lstStyle/>
          <a:p>
            <a:r>
              <a:rPr lang="en-IN" sz="2000" b="1" dirty="0">
                <a:solidFill>
                  <a:schemeClr val="accent5"/>
                </a:solidFill>
                <a:latin typeface="Arial" pitchFamily="34" charset="0"/>
                <a:cs typeface="Arial" pitchFamily="34" charset="0"/>
              </a:rPr>
              <a:t>   Modus Operandi and Precautions to be taken against Fraudulent Transactions</a:t>
            </a:r>
            <a:endParaRPr lang="en-US" sz="2000" dirty="0"/>
          </a:p>
        </p:txBody>
      </p:sp>
      <p:sp>
        <p:nvSpPr>
          <p:cNvPr id="3" name="Content Placeholder 2"/>
          <p:cNvSpPr>
            <a:spLocks noGrp="1"/>
          </p:cNvSpPr>
          <p:nvPr>
            <p:ph idx="1"/>
          </p:nvPr>
        </p:nvSpPr>
        <p:spPr>
          <a:xfrm>
            <a:off x="-1" y="444137"/>
            <a:ext cx="9953897" cy="6413863"/>
          </a:xfrm>
          <a:solidFill>
            <a:schemeClr val="accent1">
              <a:lumMod val="40000"/>
              <a:lumOff val="60000"/>
            </a:schemeClr>
          </a:solidFill>
        </p:spPr>
        <p:txBody>
          <a:bodyPr>
            <a:normAutofit fontScale="92500" lnSpcReduction="10000"/>
          </a:bodyPr>
          <a:lstStyle/>
          <a:p>
            <a:pPr lvl="0">
              <a:buNone/>
            </a:pPr>
            <a:r>
              <a:rPr lang="en-US" sz="1700" b="1" dirty="0">
                <a:solidFill>
                  <a:srgbClr val="FF0000"/>
                </a:solidFill>
                <a:latin typeface="Arial" pitchFamily="34" charset="0"/>
                <a:cs typeface="Arial" pitchFamily="34" charset="0"/>
              </a:rPr>
              <a:t>14. </a:t>
            </a:r>
            <a:r>
              <a:rPr lang="en-US" sz="1700" dirty="0">
                <a:latin typeface="Arial" pitchFamily="34" charset="0"/>
                <a:cs typeface="Arial" pitchFamily="34" charset="0"/>
              </a:rPr>
              <a:t> </a:t>
            </a:r>
            <a:r>
              <a:rPr lang="en-US" sz="1700" b="1" dirty="0">
                <a:solidFill>
                  <a:srgbClr val="FF0000"/>
                </a:solidFill>
                <a:latin typeface="Arial" pitchFamily="34" charset="0"/>
                <a:cs typeface="Arial" pitchFamily="34" charset="0"/>
              </a:rPr>
              <a:t>Money mules </a:t>
            </a:r>
            <a:endParaRPr lang="en-US" sz="1700" dirty="0">
              <a:solidFill>
                <a:srgbClr val="FF0000"/>
              </a:solidFill>
              <a:latin typeface="Arial" pitchFamily="34" charset="0"/>
              <a:cs typeface="Arial" pitchFamily="34" charset="0"/>
            </a:endParaRPr>
          </a:p>
          <a:p>
            <a:pPr lvl="0">
              <a:buNone/>
            </a:pPr>
            <a:r>
              <a:rPr lang="en-US" sz="1700" b="1" dirty="0">
                <a:solidFill>
                  <a:srgbClr val="FF0000"/>
                </a:solidFill>
                <a:latin typeface="Arial" pitchFamily="34" charset="0"/>
                <a:cs typeface="Arial" pitchFamily="34" charset="0"/>
              </a:rPr>
              <a:t>       </a:t>
            </a:r>
            <a:r>
              <a:rPr lang="en-US" sz="1700" b="1" dirty="0">
                <a:latin typeface="Arial" pitchFamily="34" charset="0"/>
                <a:cs typeface="Arial" pitchFamily="34" charset="0"/>
              </a:rPr>
              <a:t>Modus Operandi</a:t>
            </a:r>
          </a:p>
          <a:p>
            <a:pPr lvl="0" algn="just">
              <a:buFont typeface="Wingdings" pitchFamily="2" charset="2"/>
              <a:buChar char="v"/>
            </a:pPr>
            <a:r>
              <a:rPr lang="en-US" sz="1500" dirty="0">
                <a:latin typeface="Arial" pitchFamily="34" charset="0"/>
                <a:cs typeface="Arial" pitchFamily="34" charset="0"/>
              </a:rPr>
              <a:t>Money Mule is a term used to describe innocent victims who are duped by fraudsters into laundering stolen / illegal money via their bank account/s. </a:t>
            </a:r>
          </a:p>
          <a:p>
            <a:pPr lvl="0" algn="just">
              <a:buFont typeface="Wingdings" pitchFamily="2" charset="2"/>
              <a:buChar char="v"/>
            </a:pPr>
            <a:r>
              <a:rPr lang="en-US" sz="1500" dirty="0">
                <a:latin typeface="Arial" pitchFamily="34" charset="0"/>
                <a:cs typeface="Arial" pitchFamily="34" charset="0"/>
              </a:rPr>
              <a:t>Fraudsters contact customers via emails, social media, etc., and convince them to receive money into their bank accounts (money mule), in exchange for attractive commissions.</a:t>
            </a:r>
          </a:p>
          <a:p>
            <a:pPr lvl="0" algn="just">
              <a:buFont typeface="Wingdings" pitchFamily="2" charset="2"/>
              <a:buChar char="v"/>
            </a:pPr>
            <a:r>
              <a:rPr lang="en-US" sz="1500" dirty="0">
                <a:latin typeface="Arial" pitchFamily="34" charset="0"/>
                <a:cs typeface="Arial" pitchFamily="34" charset="0"/>
              </a:rPr>
              <a:t>The money mule is then directed to transfer the money to another money mule’s account, starting a chain that ultimately results in the money getting transferred to the fraudster’s account. </a:t>
            </a:r>
          </a:p>
          <a:p>
            <a:pPr lvl="0" algn="just">
              <a:buFont typeface="Wingdings" pitchFamily="2" charset="2"/>
              <a:buChar char="v"/>
            </a:pPr>
            <a:r>
              <a:rPr lang="en-US" sz="1500" dirty="0">
                <a:latin typeface="Arial" pitchFamily="34" charset="0"/>
                <a:cs typeface="Arial" pitchFamily="34" charset="0"/>
              </a:rPr>
              <a:t>Alternatively, the fraudster may direct the money mule to withdraw cash and hand it over to someone. </a:t>
            </a:r>
          </a:p>
          <a:p>
            <a:pPr algn="just">
              <a:buFont typeface="Wingdings" pitchFamily="2" charset="2"/>
              <a:buChar char="v"/>
            </a:pPr>
            <a:r>
              <a:rPr lang="en-US" sz="1500" dirty="0">
                <a:latin typeface="Arial" pitchFamily="34" charset="0"/>
                <a:cs typeface="Arial" pitchFamily="34" charset="0"/>
              </a:rPr>
              <a:t>When such frauds are reported, the money mule becomes the target of police investigation for money laundering. </a:t>
            </a: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Font typeface="Wingdings" pitchFamily="2" charset="2"/>
              <a:buChar char="v"/>
            </a:pPr>
            <a:endParaRPr lang="en-US" sz="1400" b="1" dirty="0">
              <a:solidFill>
                <a:srgbClr val="FF0000"/>
              </a:solidFill>
              <a:latin typeface="Arial" pitchFamily="34" charset="0"/>
              <a:cs typeface="Arial" pitchFamily="34" charset="0"/>
            </a:endParaRPr>
          </a:p>
          <a:p>
            <a:pPr algn="just">
              <a:buNone/>
            </a:pPr>
            <a:r>
              <a:rPr lang="en-US" sz="1700" b="1" dirty="0">
                <a:solidFill>
                  <a:srgbClr val="FF0000"/>
                </a:solidFill>
                <a:latin typeface="Arial" pitchFamily="34" charset="0"/>
                <a:cs typeface="Arial" pitchFamily="34" charset="0"/>
              </a:rPr>
              <a:t>Precautions</a:t>
            </a:r>
            <a:endParaRPr lang="en-US" sz="1700" dirty="0">
              <a:latin typeface="Arial" pitchFamily="34" charset="0"/>
              <a:cs typeface="Arial" pitchFamily="34" charset="0"/>
            </a:endParaRPr>
          </a:p>
          <a:p>
            <a:pPr lvl="0"/>
            <a:r>
              <a:rPr lang="en-US" sz="1500" dirty="0">
                <a:latin typeface="Arial" pitchFamily="34" charset="0"/>
                <a:cs typeface="Arial" pitchFamily="34" charset="0"/>
              </a:rPr>
              <a:t>Do not allow others to use your account to receive or transfer money for a fee / payment.</a:t>
            </a:r>
          </a:p>
          <a:p>
            <a:pPr lvl="0"/>
            <a:r>
              <a:rPr lang="en-US" sz="1500" dirty="0">
                <a:latin typeface="Arial" pitchFamily="34" charset="0"/>
                <a:cs typeface="Arial" pitchFamily="34" charset="0"/>
              </a:rPr>
              <a:t>Do not respond to emails asking for your bank account details. </a:t>
            </a:r>
          </a:p>
          <a:p>
            <a:pPr lvl="0"/>
            <a:r>
              <a:rPr lang="en-US" sz="1500" dirty="0">
                <a:latin typeface="Arial" pitchFamily="34" charset="0"/>
                <a:cs typeface="Arial" pitchFamily="34" charset="0"/>
              </a:rPr>
              <a:t>Do not get carried away by attractive offers / commissions and give consent to receive unauthorized money and to transfer them to others or withdraw cash and give it out for handsome fee. </a:t>
            </a:r>
          </a:p>
          <a:p>
            <a:pPr lvl="0"/>
            <a:r>
              <a:rPr lang="en-US" sz="1500" dirty="0">
                <a:latin typeface="Arial" pitchFamily="34" charset="0"/>
                <a:cs typeface="Arial" pitchFamily="34" charset="0"/>
              </a:rPr>
              <a:t>If the source of funds is not genuine, or the rationale for underlying transaction is  not  proved to authorities, the receiver of money is likely to land  in serious trouble with police and other law enforcement agencies. </a:t>
            </a:r>
          </a:p>
          <a:p>
            <a:pPr lvl="0" algn="just">
              <a:buFont typeface="Wingdings" pitchFamily="2" charset="2"/>
              <a:buChar char="v"/>
            </a:pPr>
            <a:endParaRPr lang="en-US" sz="1400" dirty="0">
              <a:latin typeface="Arial" pitchFamily="34" charset="0"/>
              <a:cs typeface="Arial" pitchFamily="34" charset="0"/>
            </a:endParaRPr>
          </a:p>
          <a:p>
            <a:pPr lvl="0">
              <a:buNone/>
            </a:pPr>
            <a:endParaRPr lang="en-US" sz="1600" b="1" dirty="0">
              <a:solidFill>
                <a:srgbClr val="FF0000"/>
              </a:solidFill>
              <a:latin typeface="Arial" pitchFamily="34" charset="0"/>
              <a:cs typeface="Arial" pitchFamily="34" charset="0"/>
            </a:endParaRPr>
          </a:p>
          <a:p>
            <a:pPr>
              <a:buNone/>
            </a:pPr>
            <a:endParaRPr lang="en-US" sz="1600" dirty="0"/>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212080" y="3307254"/>
            <a:ext cx="3455736" cy="1813385"/>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888583" cy="496389"/>
          </a:xfrm>
          <a:solidFill>
            <a:schemeClr val="accent1">
              <a:lumMod val="20000"/>
              <a:lumOff val="80000"/>
            </a:schemeClr>
          </a:solidFill>
        </p:spPr>
        <p:txBody>
          <a:bodyPr>
            <a:noAutofit/>
          </a:bodyPr>
          <a:lstStyle/>
          <a:p>
            <a:pPr algn="ctr"/>
            <a:r>
              <a:rPr lang="en-US" sz="2000" b="1" dirty="0">
                <a:solidFill>
                  <a:srgbClr val="C00000"/>
                </a:solidFill>
                <a:latin typeface="Arial" pitchFamily="34" charset="0"/>
                <a:cs typeface="Arial" pitchFamily="34" charset="0"/>
              </a:rPr>
              <a:t>General Precautions to be taken for financial transactions</a:t>
            </a:r>
            <a:r>
              <a:rPr lang="en-US" sz="2000" dirty="0"/>
              <a:t/>
            </a:r>
            <a:br>
              <a:rPr lang="en-US" sz="2000" dirty="0"/>
            </a:br>
            <a:endParaRPr lang="en-US" sz="2000" dirty="0"/>
          </a:p>
        </p:txBody>
      </p:sp>
      <p:sp>
        <p:nvSpPr>
          <p:cNvPr id="3" name="Content Placeholder 2"/>
          <p:cNvSpPr>
            <a:spLocks noGrp="1"/>
          </p:cNvSpPr>
          <p:nvPr>
            <p:ph idx="1"/>
          </p:nvPr>
        </p:nvSpPr>
        <p:spPr>
          <a:xfrm>
            <a:off x="0" y="418011"/>
            <a:ext cx="9875520" cy="6439989"/>
          </a:xfrm>
          <a:solidFill>
            <a:schemeClr val="accent1">
              <a:lumMod val="40000"/>
              <a:lumOff val="60000"/>
            </a:schemeClr>
          </a:solidFill>
        </p:spPr>
        <p:txBody>
          <a:bodyPr/>
          <a:lstStyle/>
          <a:p>
            <a:pPr>
              <a:buNone/>
            </a:pPr>
            <a:endParaRPr lang="en-US" sz="1600" b="1" dirty="0">
              <a:solidFill>
                <a:srgbClr val="FF0000"/>
              </a:solidFill>
              <a:latin typeface="Arial" pitchFamily="34" charset="0"/>
              <a:cs typeface="Arial" pitchFamily="34" charset="0"/>
            </a:endParaRPr>
          </a:p>
          <a:p>
            <a:pPr>
              <a:buNone/>
            </a:pPr>
            <a:r>
              <a:rPr lang="en-US" sz="1600" b="1" dirty="0">
                <a:solidFill>
                  <a:srgbClr val="FF0000"/>
                </a:solidFill>
                <a:latin typeface="Arial" pitchFamily="34" charset="0"/>
                <a:cs typeface="Arial" pitchFamily="34" charset="0"/>
              </a:rPr>
              <a:t>  General precautions </a:t>
            </a:r>
          </a:p>
          <a:p>
            <a:pPr lvl="0" algn="just"/>
            <a:r>
              <a:rPr lang="en-US" sz="1400" dirty="0">
                <a:latin typeface="Arial" pitchFamily="34" charset="0"/>
                <a:cs typeface="Arial" pitchFamily="34" charset="0"/>
              </a:rPr>
              <a:t>Be wary of suspicious looking pop ups that appear during your browsing sessions on internet. </a:t>
            </a:r>
          </a:p>
          <a:p>
            <a:pPr lvl="0" algn="just"/>
            <a:r>
              <a:rPr lang="en-US" sz="1400" dirty="0">
                <a:latin typeface="Arial" pitchFamily="34" charset="0"/>
                <a:cs typeface="Arial" pitchFamily="34" charset="0"/>
              </a:rPr>
              <a:t>Always check for a secure payment gateway (https:// - URL with a pad lock symbol) before making online payments / transactions. </a:t>
            </a:r>
          </a:p>
          <a:p>
            <a:pPr lvl="0" algn="just"/>
            <a:r>
              <a:rPr lang="en-US" sz="1400" dirty="0">
                <a:latin typeface="Arial" pitchFamily="34" charset="0"/>
                <a:cs typeface="Arial" pitchFamily="34" charset="0"/>
              </a:rPr>
              <a:t>Keep the PIN (Personal Identification Number), password, and credit or debit card number, CVV, etc private and do not share the confidential financial information with banks/ financial institutions, friends or even family members. </a:t>
            </a:r>
          </a:p>
          <a:p>
            <a:pPr lvl="0" algn="just"/>
            <a:r>
              <a:rPr lang="en-US" sz="1400" dirty="0">
                <a:latin typeface="Arial" pitchFamily="34" charset="0"/>
                <a:cs typeface="Arial" pitchFamily="34" charset="0"/>
              </a:rPr>
              <a:t>Avoid saving card details on websites / devices / public laptop / desktops. </a:t>
            </a:r>
          </a:p>
          <a:p>
            <a:pPr lvl="0" algn="just"/>
            <a:r>
              <a:rPr lang="en-US" sz="1400" dirty="0">
                <a:latin typeface="Arial" pitchFamily="34" charset="0"/>
                <a:cs typeface="Arial" pitchFamily="34" charset="0"/>
              </a:rPr>
              <a:t>Turn on two-factor authentication where such facility is available. </a:t>
            </a:r>
          </a:p>
          <a:p>
            <a:pPr lvl="0" algn="just"/>
            <a:r>
              <a:rPr lang="en-US" sz="1400" dirty="0">
                <a:latin typeface="Arial" pitchFamily="34" charset="0"/>
                <a:cs typeface="Arial" pitchFamily="34" charset="0"/>
              </a:rPr>
              <a:t>Never open / respond to emails from unknown sources as these may contain suspicious attachment or phishing links. </a:t>
            </a:r>
          </a:p>
          <a:p>
            <a:pPr lvl="0" algn="just"/>
            <a:r>
              <a:rPr lang="en-US" sz="1400" dirty="0">
                <a:latin typeface="Arial" pitchFamily="34" charset="0"/>
                <a:cs typeface="Arial" pitchFamily="34" charset="0"/>
              </a:rPr>
              <a:t>Do not share copies of </a:t>
            </a:r>
            <a:r>
              <a:rPr lang="en-US" sz="1400" dirty="0" err="1">
                <a:latin typeface="Arial" pitchFamily="34" charset="0"/>
                <a:cs typeface="Arial" pitchFamily="34" charset="0"/>
              </a:rPr>
              <a:t>cheque</a:t>
            </a:r>
            <a:r>
              <a:rPr lang="en-US" sz="1400" dirty="0">
                <a:latin typeface="Arial" pitchFamily="34" charset="0"/>
                <a:cs typeface="Arial" pitchFamily="34" charset="0"/>
              </a:rPr>
              <a:t> book, KYC documents with strangers. </a:t>
            </a:r>
          </a:p>
          <a:p>
            <a:pPr>
              <a:buNone/>
            </a:pPr>
            <a:endParaRPr lang="en-US" sz="1600" dirty="0">
              <a:solidFill>
                <a:srgbClr val="FF0000"/>
              </a:solidFill>
              <a:latin typeface="Arial" pitchFamily="34" charset="0"/>
              <a:cs typeface="Arial" pitchFamily="34" charset="0"/>
            </a:endParaRPr>
          </a:p>
          <a:p>
            <a:endParaRPr lang="en-US" dirty="0"/>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204858" y="3735978"/>
            <a:ext cx="3448594" cy="2870432"/>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927771" cy="457200"/>
          </a:xfrm>
          <a:solidFill>
            <a:schemeClr val="accent1">
              <a:lumMod val="20000"/>
              <a:lumOff val="80000"/>
            </a:schemeClr>
          </a:solidFill>
        </p:spPr>
        <p:txBody>
          <a:bodyPr>
            <a:normAutofit fontScale="90000"/>
          </a:bodyPr>
          <a:lstStyle/>
          <a:p>
            <a:r>
              <a:rPr lang="en-US" sz="2000" b="1" dirty="0">
                <a:solidFill>
                  <a:srgbClr val="C00000"/>
                </a:solidFill>
                <a:latin typeface="Arial" pitchFamily="34" charset="0"/>
                <a:cs typeface="Arial" pitchFamily="34" charset="0"/>
              </a:rPr>
              <a:t>                         </a:t>
            </a:r>
            <a:r>
              <a:rPr lang="en-US" sz="2200" b="1" dirty="0">
                <a:solidFill>
                  <a:srgbClr val="C00000"/>
                </a:solidFill>
                <a:latin typeface="Arial" pitchFamily="34" charset="0"/>
                <a:cs typeface="Arial" pitchFamily="34" charset="0"/>
              </a:rPr>
              <a:t>General Precautions to be taken for financial transactions</a:t>
            </a:r>
            <a:r>
              <a:rPr lang="en-US" dirty="0"/>
              <a:t/>
            </a:r>
            <a:br>
              <a:rPr lang="en-US" dirty="0"/>
            </a:br>
            <a:endParaRPr lang="en-US" dirty="0"/>
          </a:p>
        </p:txBody>
      </p:sp>
      <p:sp>
        <p:nvSpPr>
          <p:cNvPr id="3" name="Content Placeholder 2"/>
          <p:cNvSpPr>
            <a:spLocks noGrp="1"/>
          </p:cNvSpPr>
          <p:nvPr>
            <p:ph idx="1"/>
          </p:nvPr>
        </p:nvSpPr>
        <p:spPr>
          <a:xfrm>
            <a:off x="-1" y="483326"/>
            <a:ext cx="9953897" cy="6374674"/>
          </a:xfrm>
          <a:solidFill>
            <a:schemeClr val="accent1">
              <a:lumMod val="40000"/>
              <a:lumOff val="60000"/>
            </a:schemeClr>
          </a:solidFill>
        </p:spPr>
        <p:txBody>
          <a:bodyPr>
            <a:normAutofit/>
          </a:bodyPr>
          <a:lstStyle/>
          <a:p>
            <a:pPr lvl="0">
              <a:buNone/>
            </a:pPr>
            <a:r>
              <a:rPr lang="en-US" sz="1600" b="1" dirty="0">
                <a:solidFill>
                  <a:srgbClr val="FF0000"/>
                </a:solidFill>
                <a:latin typeface="Arial" pitchFamily="34" charset="0"/>
                <a:cs typeface="Arial" pitchFamily="34" charset="0"/>
              </a:rPr>
              <a:t>(a) For </a:t>
            </a:r>
            <a:r>
              <a:rPr lang="en-US" sz="1600" b="1" dirty="0" smtClean="0">
                <a:solidFill>
                  <a:srgbClr val="FF0000"/>
                </a:solidFill>
                <a:latin typeface="Arial" pitchFamily="34" charset="0"/>
                <a:cs typeface="Arial" pitchFamily="34" charset="0"/>
              </a:rPr>
              <a:t>Device </a:t>
            </a:r>
            <a:r>
              <a:rPr lang="en-US" sz="1600" b="1" dirty="0">
                <a:solidFill>
                  <a:srgbClr val="FF0000"/>
                </a:solidFill>
                <a:latin typeface="Arial" pitchFamily="34" charset="0"/>
                <a:cs typeface="Arial" pitchFamily="34" charset="0"/>
              </a:rPr>
              <a:t>/ </a:t>
            </a:r>
            <a:r>
              <a:rPr lang="en-US" sz="1600" b="1" dirty="0" smtClean="0">
                <a:solidFill>
                  <a:srgbClr val="FF0000"/>
                </a:solidFill>
                <a:latin typeface="Arial" pitchFamily="34" charset="0"/>
                <a:cs typeface="Arial" pitchFamily="34" charset="0"/>
              </a:rPr>
              <a:t>Computer </a:t>
            </a:r>
            <a:r>
              <a:rPr lang="en-US" sz="1600" b="1" dirty="0">
                <a:solidFill>
                  <a:srgbClr val="FF0000"/>
                </a:solidFill>
                <a:latin typeface="Arial" pitchFamily="34" charset="0"/>
                <a:cs typeface="Arial" pitchFamily="34" charset="0"/>
              </a:rPr>
              <a:t>security </a:t>
            </a:r>
            <a:endParaRPr lang="en-US" sz="1600" dirty="0">
              <a:solidFill>
                <a:srgbClr val="FF0000"/>
              </a:solidFill>
              <a:latin typeface="Arial" pitchFamily="34" charset="0"/>
              <a:cs typeface="Arial" pitchFamily="34" charset="0"/>
            </a:endParaRPr>
          </a:p>
          <a:p>
            <a:pPr lvl="0">
              <a:buFont typeface="Wingdings" pitchFamily="2" charset="2"/>
              <a:buChar char="ü"/>
            </a:pPr>
            <a:r>
              <a:rPr lang="en-US" sz="1400" dirty="0">
                <a:latin typeface="Arial" pitchFamily="34" charset="0"/>
                <a:cs typeface="Arial" pitchFamily="34" charset="0"/>
              </a:rPr>
              <a:t>Change passwords at regular intervals. </a:t>
            </a:r>
          </a:p>
          <a:p>
            <a:pPr lvl="0">
              <a:buFont typeface="Wingdings" pitchFamily="2" charset="2"/>
              <a:buChar char="ü"/>
            </a:pPr>
            <a:r>
              <a:rPr lang="en-US" sz="1400" dirty="0">
                <a:latin typeface="Arial" pitchFamily="34" charset="0"/>
                <a:cs typeface="Arial" pitchFamily="34" charset="0"/>
              </a:rPr>
              <a:t>Install antivirus on your devices and install updates whenever available. </a:t>
            </a:r>
          </a:p>
          <a:p>
            <a:pPr lvl="0">
              <a:buFont typeface="Wingdings" pitchFamily="2" charset="2"/>
              <a:buChar char="ü"/>
            </a:pPr>
            <a:r>
              <a:rPr lang="en-US" sz="1400" dirty="0">
                <a:latin typeface="Arial" pitchFamily="34" charset="0"/>
                <a:cs typeface="Arial" pitchFamily="34" charset="0"/>
              </a:rPr>
              <a:t>Always scan unknown Universal Serial Bus (USB) drives / devices before usage. </a:t>
            </a:r>
          </a:p>
          <a:p>
            <a:pPr lvl="0">
              <a:buFont typeface="Wingdings" pitchFamily="2" charset="2"/>
              <a:buChar char="ü"/>
            </a:pPr>
            <a:r>
              <a:rPr lang="en-US" sz="1400" dirty="0">
                <a:latin typeface="Arial" pitchFamily="34" charset="0"/>
                <a:cs typeface="Arial" pitchFamily="34" charset="0"/>
              </a:rPr>
              <a:t>Do not leave your device unlocked. </a:t>
            </a:r>
          </a:p>
          <a:p>
            <a:pPr lvl="0">
              <a:buFont typeface="Wingdings" pitchFamily="2" charset="2"/>
              <a:buChar char="ü"/>
            </a:pPr>
            <a:r>
              <a:rPr lang="en-US" sz="1400" dirty="0">
                <a:latin typeface="Arial" pitchFamily="34" charset="0"/>
                <a:cs typeface="Arial" pitchFamily="34" charset="0"/>
              </a:rPr>
              <a:t>Configure auto lock of the device after a specified time.</a:t>
            </a:r>
          </a:p>
          <a:p>
            <a:pPr lvl="0">
              <a:buFont typeface="Wingdings" pitchFamily="2" charset="2"/>
              <a:buChar char="ü"/>
            </a:pPr>
            <a:r>
              <a:rPr lang="en-US" sz="1400" dirty="0">
                <a:latin typeface="Arial" pitchFamily="34" charset="0"/>
                <a:cs typeface="Arial" pitchFamily="34" charset="0"/>
              </a:rPr>
              <a:t>Do not install any unknown applications or software on your phone / laptop. </a:t>
            </a:r>
          </a:p>
          <a:p>
            <a:pPr lvl="0">
              <a:buFont typeface="Wingdings" pitchFamily="2" charset="2"/>
              <a:buChar char="ü"/>
            </a:pPr>
            <a:r>
              <a:rPr lang="en-US" sz="1400" dirty="0">
                <a:latin typeface="Arial" pitchFamily="34" charset="0"/>
                <a:cs typeface="Arial" pitchFamily="34" charset="0"/>
              </a:rPr>
              <a:t>Do not store passwords or confidential information on devices</a:t>
            </a:r>
          </a:p>
          <a:p>
            <a:pPr>
              <a:buNone/>
            </a:pPr>
            <a:endParaRPr lang="en-IN" dirty="0"/>
          </a:p>
          <a:p>
            <a:pPr>
              <a:buNone/>
            </a:pPr>
            <a:r>
              <a:rPr lang="en-US" b="1" dirty="0">
                <a:solidFill>
                  <a:srgbClr val="FF0000"/>
                </a:solidFill>
                <a:latin typeface="Arial" pitchFamily="34" charset="0"/>
                <a:cs typeface="Arial" pitchFamily="34" charset="0"/>
              </a:rPr>
              <a:t>(b) </a:t>
            </a:r>
            <a:r>
              <a:rPr lang="en-US" sz="1600" b="1" dirty="0">
                <a:solidFill>
                  <a:srgbClr val="FF0000"/>
                </a:solidFill>
                <a:latin typeface="Arial" pitchFamily="34" charset="0"/>
                <a:cs typeface="Arial" pitchFamily="34" charset="0"/>
              </a:rPr>
              <a:t>For safe </a:t>
            </a:r>
            <a:r>
              <a:rPr lang="en-US" sz="1600" b="1" dirty="0" smtClean="0">
                <a:solidFill>
                  <a:srgbClr val="FF0000"/>
                </a:solidFill>
                <a:latin typeface="Arial" pitchFamily="34" charset="0"/>
                <a:cs typeface="Arial" pitchFamily="34" charset="0"/>
              </a:rPr>
              <a:t>Internet </a:t>
            </a:r>
            <a:r>
              <a:rPr lang="en-US" sz="1600" b="1" dirty="0">
                <a:solidFill>
                  <a:srgbClr val="FF0000"/>
                </a:solidFill>
                <a:latin typeface="Arial" pitchFamily="34" charset="0"/>
                <a:cs typeface="Arial" pitchFamily="34" charset="0"/>
              </a:rPr>
              <a:t>browsing </a:t>
            </a:r>
            <a:endParaRPr lang="en-US" dirty="0">
              <a:solidFill>
                <a:srgbClr val="FF0000"/>
              </a:solidFill>
              <a:latin typeface="Arial" pitchFamily="34" charset="0"/>
              <a:cs typeface="Arial" pitchFamily="34" charset="0"/>
            </a:endParaRPr>
          </a:p>
          <a:p>
            <a:pPr lvl="0">
              <a:buFont typeface="Wingdings" pitchFamily="2" charset="2"/>
              <a:buChar char="ü"/>
            </a:pPr>
            <a:r>
              <a:rPr lang="en-US" sz="1400" dirty="0">
                <a:latin typeface="Arial" pitchFamily="34" charset="0"/>
                <a:cs typeface="Arial" pitchFamily="34" charset="0"/>
              </a:rPr>
              <a:t>Avoid visiting unsecured / unsafe / unknown websites.</a:t>
            </a:r>
          </a:p>
          <a:p>
            <a:pPr lvl="0">
              <a:buFont typeface="Wingdings" pitchFamily="2" charset="2"/>
              <a:buChar char="ü"/>
            </a:pPr>
            <a:r>
              <a:rPr lang="en-US" sz="1400" dirty="0">
                <a:latin typeface="Arial" pitchFamily="34" charset="0"/>
                <a:cs typeface="Arial" pitchFamily="34" charset="0"/>
              </a:rPr>
              <a:t>Avoid using unknown browsers. </a:t>
            </a:r>
          </a:p>
          <a:p>
            <a:pPr lvl="0">
              <a:buFont typeface="Wingdings" pitchFamily="2" charset="2"/>
              <a:buChar char="ü"/>
            </a:pPr>
            <a:r>
              <a:rPr lang="en-US" sz="1400" dirty="0">
                <a:latin typeface="Arial" pitchFamily="34" charset="0"/>
                <a:cs typeface="Arial" pitchFamily="34" charset="0"/>
              </a:rPr>
              <a:t>Avoid using / saving passwords on public devices. </a:t>
            </a:r>
          </a:p>
          <a:p>
            <a:pPr lvl="0">
              <a:buFont typeface="Wingdings" pitchFamily="2" charset="2"/>
              <a:buChar char="ü"/>
            </a:pPr>
            <a:r>
              <a:rPr lang="en-US" sz="1400" dirty="0">
                <a:latin typeface="Arial" pitchFamily="34" charset="0"/>
                <a:cs typeface="Arial" pitchFamily="34" charset="0"/>
              </a:rPr>
              <a:t>Avoid entering secure credentials on unknown websites/public devices. </a:t>
            </a:r>
          </a:p>
          <a:p>
            <a:pPr lvl="0">
              <a:buFont typeface="Wingdings" pitchFamily="2" charset="2"/>
              <a:buChar char="ü"/>
            </a:pPr>
            <a:r>
              <a:rPr lang="en-US" sz="1400" dirty="0">
                <a:latin typeface="Arial" pitchFamily="34" charset="0"/>
                <a:cs typeface="Arial" pitchFamily="34" charset="0"/>
              </a:rPr>
              <a:t>Do not share private information with anyone, particularly unknown persons on social media. </a:t>
            </a:r>
          </a:p>
          <a:p>
            <a:pPr lvl="0">
              <a:buFont typeface="Wingdings" pitchFamily="2" charset="2"/>
              <a:buChar char="ü"/>
            </a:pPr>
            <a:r>
              <a:rPr lang="en-US" sz="1400" dirty="0">
                <a:latin typeface="Arial" pitchFamily="34" charset="0"/>
                <a:cs typeface="Arial" pitchFamily="34" charset="0"/>
              </a:rPr>
              <a:t>Always verify security of any webpage (https:// - URL with a pad lock symbol), more so when an email or SMS link is redirected to such pages.</a:t>
            </a:r>
          </a:p>
          <a:p>
            <a:pPr lvl="0">
              <a:buNone/>
            </a:pPr>
            <a:endParaRPr lang="en-US" dirty="0">
              <a:solidFill>
                <a:srgbClr val="FF0000"/>
              </a:solidFill>
              <a:latin typeface="Arial" pitchFamily="34" charset="0"/>
              <a:cs typeface="Arial" pitchFamily="34" charset="0"/>
            </a:endParaRP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3104B05-AFAE-5247-BF86-FE1BD5F0B80A}"/>
              </a:ext>
            </a:extLst>
          </p:cNvPr>
          <p:cNvSpPr>
            <a:spLocks noGrp="1"/>
          </p:cNvSpPr>
          <p:nvPr>
            <p:ph type="title"/>
          </p:nvPr>
        </p:nvSpPr>
        <p:spPr/>
        <p:txBody>
          <a:bodyPr/>
          <a:lstStyle/>
          <a:p>
            <a:endParaRPr lang="en-IN"/>
          </a:p>
        </p:txBody>
      </p:sp>
      <p:sp>
        <p:nvSpPr>
          <p:cNvPr id="3" name="Content Placeholder 2">
            <a:extLst>
              <a:ext uri="{FF2B5EF4-FFF2-40B4-BE49-F238E27FC236}">
                <a16:creationId xmlns="" xmlns:a16="http://schemas.microsoft.com/office/drawing/2014/main" id="{08F107FE-18DE-3FE0-D0A6-A9EC9284DA61}"/>
              </a:ext>
            </a:extLst>
          </p:cNvPr>
          <p:cNvSpPr>
            <a:spLocks noGrp="1"/>
          </p:cNvSpPr>
          <p:nvPr>
            <p:ph idx="1"/>
          </p:nvPr>
        </p:nvSpPr>
        <p:spPr/>
        <p:txBody>
          <a:bodyPr/>
          <a:lstStyle/>
          <a:p>
            <a:endParaRPr lang="en-IN"/>
          </a:p>
        </p:txBody>
      </p:sp>
      <p:pic>
        <p:nvPicPr>
          <p:cNvPr id="5" name="Picture 4">
            <a:extLst>
              <a:ext uri="{FF2B5EF4-FFF2-40B4-BE49-F238E27FC236}">
                <a16:creationId xmlns="" xmlns:a16="http://schemas.microsoft.com/office/drawing/2014/main" id="{D1CBFDDB-AAD2-B94E-F2B9-BA2D3178B5ED}"/>
              </a:ext>
            </a:extLst>
          </p:cNvPr>
          <p:cNvPicPr>
            <a:picLocks noChangeAspect="1"/>
          </p:cNvPicPr>
          <p:nvPr/>
        </p:nvPicPr>
        <p:blipFill>
          <a:blip r:embed="rId2"/>
          <a:stretch>
            <a:fillRect/>
          </a:stretch>
        </p:blipFill>
        <p:spPr>
          <a:xfrm>
            <a:off x="-94708" y="0"/>
            <a:ext cx="10335987" cy="6858000"/>
          </a:xfrm>
          <a:prstGeom prst="rect">
            <a:avLst/>
          </a:prstGeom>
        </p:spPr>
      </p:pic>
    </p:spTree>
    <p:extLst>
      <p:ext uri="{BB962C8B-B14F-4D97-AF65-F5344CB8AC3E}">
        <p14:creationId xmlns="" xmlns:p14="http://schemas.microsoft.com/office/powerpoint/2010/main" val="4050725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0045337" cy="509450"/>
          </a:xfrm>
          <a:solidFill>
            <a:schemeClr val="accent1">
              <a:lumMod val="20000"/>
              <a:lumOff val="80000"/>
            </a:schemeClr>
          </a:solidFill>
        </p:spPr>
        <p:txBody>
          <a:bodyPr>
            <a:normAutofit/>
          </a:bodyPr>
          <a:lstStyle/>
          <a:p>
            <a:pPr algn="ctr"/>
            <a:r>
              <a:rPr lang="en-US" sz="2000" b="1" dirty="0">
                <a:solidFill>
                  <a:srgbClr val="C00000"/>
                </a:solidFill>
                <a:latin typeface="Arial" pitchFamily="34" charset="0"/>
                <a:cs typeface="Arial" pitchFamily="34" charset="0"/>
              </a:rPr>
              <a:t>General Precautions to be taken for financial transactions</a:t>
            </a:r>
            <a:endParaRPr lang="en-US" sz="2000" dirty="0"/>
          </a:p>
        </p:txBody>
      </p:sp>
      <p:sp>
        <p:nvSpPr>
          <p:cNvPr id="3" name="Content Placeholder 2"/>
          <p:cNvSpPr>
            <a:spLocks noGrp="1"/>
          </p:cNvSpPr>
          <p:nvPr>
            <p:ph idx="1"/>
          </p:nvPr>
        </p:nvSpPr>
        <p:spPr>
          <a:xfrm>
            <a:off x="0" y="496389"/>
            <a:ext cx="10032274" cy="6361611"/>
          </a:xfrm>
          <a:solidFill>
            <a:schemeClr val="accent1">
              <a:lumMod val="40000"/>
              <a:lumOff val="60000"/>
            </a:schemeClr>
          </a:solidFill>
        </p:spPr>
        <p:txBody>
          <a:bodyPr/>
          <a:lstStyle/>
          <a:p>
            <a:pPr>
              <a:buNone/>
            </a:pPr>
            <a:r>
              <a:rPr lang="en-US" sz="1600" b="1" dirty="0">
                <a:solidFill>
                  <a:srgbClr val="FF0000"/>
                </a:solidFill>
                <a:latin typeface="Arial" pitchFamily="34" charset="0"/>
                <a:cs typeface="Arial" pitchFamily="34" charset="0"/>
              </a:rPr>
              <a:t>(C) For safe </a:t>
            </a:r>
            <a:r>
              <a:rPr lang="en-US" sz="1600" b="1" dirty="0" smtClean="0">
                <a:solidFill>
                  <a:srgbClr val="FF0000"/>
                </a:solidFill>
                <a:latin typeface="Arial" pitchFamily="34" charset="0"/>
                <a:cs typeface="Arial" pitchFamily="34" charset="0"/>
              </a:rPr>
              <a:t>Internet </a:t>
            </a:r>
            <a:r>
              <a:rPr lang="en-US" sz="1600" b="1" dirty="0">
                <a:solidFill>
                  <a:srgbClr val="FF0000"/>
                </a:solidFill>
                <a:latin typeface="Arial" pitchFamily="34" charset="0"/>
                <a:cs typeface="Arial" pitchFamily="34" charset="0"/>
              </a:rPr>
              <a:t>B</a:t>
            </a:r>
            <a:r>
              <a:rPr lang="en-US" sz="1600" b="1" dirty="0" smtClean="0">
                <a:solidFill>
                  <a:srgbClr val="FF0000"/>
                </a:solidFill>
                <a:latin typeface="Arial" pitchFamily="34" charset="0"/>
                <a:cs typeface="Arial" pitchFamily="34" charset="0"/>
              </a:rPr>
              <a:t>anking</a:t>
            </a:r>
            <a:endParaRPr lang="en-US" sz="1600" b="1" dirty="0">
              <a:solidFill>
                <a:srgbClr val="FF0000"/>
              </a:solidFill>
              <a:latin typeface="Arial" pitchFamily="34" charset="0"/>
              <a:cs typeface="Arial" pitchFamily="34" charset="0"/>
            </a:endParaRPr>
          </a:p>
          <a:p>
            <a:pPr lvl="0" algn="just">
              <a:buFont typeface="Wingdings" pitchFamily="2" charset="2"/>
              <a:buChar char="ü"/>
            </a:pPr>
            <a:r>
              <a:rPr lang="en-US" sz="1400" dirty="0">
                <a:latin typeface="Arial" pitchFamily="34" charset="0"/>
                <a:cs typeface="Arial" pitchFamily="34" charset="0"/>
              </a:rPr>
              <a:t>Always use virtual keyboard on public devices since the keystrokes can also be captured through compromised devices, keyboard, etc. </a:t>
            </a:r>
          </a:p>
          <a:p>
            <a:pPr lvl="0" algn="just">
              <a:buFont typeface="Wingdings" pitchFamily="2" charset="2"/>
              <a:buChar char="ü"/>
            </a:pPr>
            <a:r>
              <a:rPr lang="en-US" sz="1400" dirty="0">
                <a:latin typeface="Arial" pitchFamily="34" charset="0"/>
                <a:cs typeface="Arial" pitchFamily="34" charset="0"/>
              </a:rPr>
              <a:t>Log out of the internet banking session immediately after usage.</a:t>
            </a:r>
          </a:p>
          <a:p>
            <a:pPr lvl="0" algn="just">
              <a:buFont typeface="Wingdings" pitchFamily="2" charset="2"/>
              <a:buChar char="ü"/>
            </a:pPr>
            <a:r>
              <a:rPr lang="en-US" sz="1400" dirty="0">
                <a:latin typeface="Arial" pitchFamily="34" charset="0"/>
                <a:cs typeface="Arial" pitchFamily="34" charset="0"/>
              </a:rPr>
              <a:t>Update passwords on a periodic basis.</a:t>
            </a:r>
          </a:p>
          <a:p>
            <a:pPr lvl="0" algn="just">
              <a:buFont typeface="Wingdings" pitchFamily="2" charset="2"/>
              <a:buChar char="ü"/>
            </a:pPr>
            <a:r>
              <a:rPr lang="en-US" sz="1400" dirty="0">
                <a:latin typeface="Arial" pitchFamily="34" charset="0"/>
                <a:cs typeface="Arial" pitchFamily="34" charset="0"/>
              </a:rPr>
              <a:t>Do not use same passwords for your email and internet banking.</a:t>
            </a:r>
          </a:p>
          <a:p>
            <a:pPr lvl="0" algn="just">
              <a:buFont typeface="Wingdings" pitchFamily="2" charset="2"/>
              <a:buChar char="ü"/>
            </a:pPr>
            <a:r>
              <a:rPr lang="en-US" sz="1400" dirty="0">
                <a:latin typeface="Arial" pitchFamily="34" charset="0"/>
                <a:cs typeface="Arial" pitchFamily="34" charset="0"/>
              </a:rPr>
              <a:t>Avoid using public terminals (viz. cyber   cafe,   etc.)   </a:t>
            </a:r>
            <a:r>
              <a:rPr lang="en-US" sz="1400" dirty="0" err="1">
                <a:latin typeface="Arial" pitchFamily="34" charset="0"/>
                <a:cs typeface="Arial" pitchFamily="34" charset="0"/>
              </a:rPr>
              <a:t>forfinancial</a:t>
            </a:r>
            <a:r>
              <a:rPr lang="en-US" sz="1400" dirty="0">
                <a:latin typeface="Arial" pitchFamily="34" charset="0"/>
                <a:cs typeface="Arial" pitchFamily="34" charset="0"/>
              </a:rPr>
              <a:t> transactions. </a:t>
            </a:r>
          </a:p>
          <a:p>
            <a:pPr>
              <a:buNone/>
            </a:pPr>
            <a:r>
              <a:rPr lang="en-US" sz="1600" b="1" dirty="0">
                <a:solidFill>
                  <a:srgbClr val="FF0000"/>
                </a:solidFill>
                <a:latin typeface="Arial" pitchFamily="34" charset="0"/>
                <a:cs typeface="Arial" pitchFamily="34" charset="0"/>
              </a:rPr>
              <a:t> </a:t>
            </a:r>
          </a:p>
          <a:p>
            <a:pPr lvl="0">
              <a:buNone/>
            </a:pPr>
            <a:r>
              <a:rPr lang="en-US" sz="1600" b="1" dirty="0">
                <a:solidFill>
                  <a:srgbClr val="FF0000"/>
                </a:solidFill>
                <a:latin typeface="Arial" pitchFamily="34" charset="0"/>
                <a:cs typeface="Arial" pitchFamily="34" charset="0"/>
              </a:rPr>
              <a:t>(d) For E-mail account security </a:t>
            </a:r>
          </a:p>
          <a:p>
            <a:pPr lvl="0" algn="just">
              <a:buFont typeface="Wingdings" pitchFamily="2" charset="2"/>
              <a:buChar char="ü"/>
            </a:pPr>
            <a:r>
              <a:rPr lang="en-US" sz="1400" dirty="0">
                <a:latin typeface="Arial" pitchFamily="34" charset="0"/>
                <a:cs typeface="Arial" pitchFamily="34" charset="0"/>
              </a:rPr>
              <a:t>Do not click on links sent through emails from unknown addresses / names.</a:t>
            </a:r>
          </a:p>
          <a:p>
            <a:pPr lvl="0" algn="just">
              <a:buFont typeface="Wingdings" pitchFamily="2" charset="2"/>
              <a:buChar char="ü"/>
            </a:pPr>
            <a:r>
              <a:rPr lang="en-US" sz="1400" dirty="0">
                <a:latin typeface="Arial" pitchFamily="34" charset="0"/>
                <a:cs typeface="Arial" pitchFamily="34" charset="0"/>
              </a:rPr>
              <a:t>Avoid opening emails on public or free networks. </a:t>
            </a:r>
          </a:p>
          <a:p>
            <a:pPr lvl="0" algn="just">
              <a:buFont typeface="Wingdings" pitchFamily="2" charset="2"/>
              <a:buChar char="ü"/>
            </a:pPr>
            <a:r>
              <a:rPr lang="en-US" sz="1400" dirty="0">
                <a:latin typeface="Arial" pitchFamily="34" charset="0"/>
                <a:cs typeface="Arial" pitchFamily="34" charset="0"/>
              </a:rPr>
              <a:t>Do not store secure credentials / bank passwords, etc., in emails. </a:t>
            </a:r>
          </a:p>
          <a:p>
            <a:pPr algn="just">
              <a:buNone/>
            </a:pPr>
            <a:endParaRPr lang="en-US" sz="1400" b="1" dirty="0">
              <a:solidFill>
                <a:srgbClr val="FF0000"/>
              </a:solidFill>
              <a:latin typeface="Arial" pitchFamily="34" charset="0"/>
              <a:cs typeface="Arial" pitchFamily="34" charset="0"/>
            </a:endParaRPr>
          </a:p>
          <a:p>
            <a:pPr algn="just">
              <a:buNone/>
            </a:pPr>
            <a:r>
              <a:rPr lang="en-US" sz="1600" b="1" dirty="0">
                <a:solidFill>
                  <a:srgbClr val="FF0000"/>
                </a:solidFill>
                <a:latin typeface="Arial" pitchFamily="34" charset="0"/>
                <a:cs typeface="Arial" pitchFamily="34" charset="0"/>
              </a:rPr>
              <a:t>(e) For password security </a:t>
            </a:r>
          </a:p>
          <a:p>
            <a:pPr lvl="0" algn="just">
              <a:buFont typeface="Wingdings" pitchFamily="2" charset="2"/>
              <a:buChar char="ü"/>
            </a:pPr>
            <a:r>
              <a:rPr lang="en-US" sz="1400" dirty="0">
                <a:latin typeface="Arial" pitchFamily="34" charset="0"/>
                <a:cs typeface="Arial" pitchFamily="34" charset="0"/>
              </a:rPr>
              <a:t>Use a combination of alphanumeric and special characters in your password. </a:t>
            </a:r>
          </a:p>
          <a:p>
            <a:pPr lvl="0" algn="just">
              <a:buFont typeface="Wingdings" pitchFamily="2" charset="2"/>
              <a:buChar char="ü"/>
            </a:pPr>
            <a:r>
              <a:rPr lang="en-US" sz="1400" dirty="0">
                <a:latin typeface="Arial" pitchFamily="34" charset="0"/>
                <a:cs typeface="Arial" pitchFamily="34" charset="0"/>
              </a:rPr>
              <a:t>Keep two factor authentication for all your accounts, if such facility is available.</a:t>
            </a:r>
          </a:p>
          <a:p>
            <a:pPr lvl="0" algn="just">
              <a:buFont typeface="Wingdings" pitchFamily="2" charset="2"/>
              <a:buChar char="ü"/>
            </a:pPr>
            <a:r>
              <a:rPr lang="en-US" sz="1400" dirty="0">
                <a:latin typeface="Arial" pitchFamily="34" charset="0"/>
                <a:cs typeface="Arial" pitchFamily="34" charset="0"/>
              </a:rPr>
              <a:t>Change your passwords periodically.</a:t>
            </a:r>
          </a:p>
          <a:p>
            <a:pPr lvl="0" algn="just">
              <a:buFont typeface="Wingdings" pitchFamily="2" charset="2"/>
              <a:buChar char="ü"/>
            </a:pPr>
            <a:r>
              <a:rPr lang="en-US" sz="1400" dirty="0">
                <a:latin typeface="Arial" pitchFamily="34" charset="0"/>
                <a:cs typeface="Arial" pitchFamily="34" charset="0"/>
              </a:rPr>
              <a:t>Avoid having you date of birth, spouse name, car number etc. as passwords. </a:t>
            </a:r>
          </a:p>
          <a:p>
            <a:pPr lvl="0" algn="just">
              <a:buFont typeface="Wingdings" pitchFamily="2" charset="2"/>
              <a:buChar char="ü"/>
            </a:pPr>
            <a:endParaRPr lang="en-US" sz="1400" dirty="0">
              <a:latin typeface="Arial" pitchFamily="34" charset="0"/>
              <a:cs typeface="Arial" pitchFamily="34" charset="0"/>
            </a:endParaRPr>
          </a:p>
          <a:p>
            <a:pPr lvl="0">
              <a:buNone/>
            </a:pPr>
            <a:endParaRPr lang="en-US" sz="1600" dirty="0">
              <a:solidFill>
                <a:srgbClr val="FF0000"/>
              </a:solidFill>
              <a:latin typeface="Arial" pitchFamily="34" charset="0"/>
              <a:cs typeface="Arial" pitchFamily="34" charset="0"/>
            </a:endParaRPr>
          </a:p>
          <a:p>
            <a:pPr>
              <a:buNone/>
            </a:pPr>
            <a:endParaRPr lang="en-US" sz="1600" b="1" dirty="0">
              <a:solidFill>
                <a:srgbClr val="FF0000"/>
              </a:solidFill>
              <a:latin typeface="Arial" pitchFamily="34" charset="0"/>
              <a:cs typeface="Arial" pitchFamily="34" charset="0"/>
            </a:endParaRPr>
          </a:p>
          <a:p>
            <a:pPr>
              <a:buNone/>
            </a:pPr>
            <a:endParaRPr lang="en-US" sz="1600" dirty="0">
              <a:solidFill>
                <a:srgbClr val="FF0000"/>
              </a:solidFill>
              <a:latin typeface="Arial" pitchFamily="34" charset="0"/>
              <a:cs typeface="Arial" pitchFamily="34" charset="0"/>
            </a:endParaRP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058400" cy="666206"/>
          </a:xfrm>
          <a:solidFill>
            <a:schemeClr val="accent1">
              <a:lumMod val="40000"/>
              <a:lumOff val="60000"/>
            </a:schemeClr>
          </a:solidFill>
        </p:spPr>
        <p:txBody>
          <a:bodyPr>
            <a:normAutofit fontScale="90000"/>
          </a:bodyPr>
          <a:lstStyle/>
          <a:p>
            <a:r>
              <a:rPr lang="en-US" sz="1800" b="1" dirty="0">
                <a:solidFill>
                  <a:srgbClr val="FF0000"/>
                </a:solidFill>
                <a:latin typeface="Arial" pitchFamily="34" charset="0"/>
                <a:cs typeface="Arial" pitchFamily="34" charset="0"/>
              </a:rPr>
              <a:t/>
            </a:r>
            <a:br>
              <a:rPr lang="en-US" sz="1800" b="1" dirty="0">
                <a:solidFill>
                  <a:srgbClr val="FF0000"/>
                </a:solidFill>
                <a:latin typeface="Arial" pitchFamily="34" charset="0"/>
                <a:cs typeface="Arial" pitchFamily="34" charset="0"/>
              </a:rPr>
            </a:br>
            <a:r>
              <a:rPr lang="en-US" sz="1800" b="1" dirty="0">
                <a:solidFill>
                  <a:srgbClr val="FF0000"/>
                </a:solidFill>
                <a:latin typeface="Arial" pitchFamily="34" charset="0"/>
                <a:cs typeface="Arial" pitchFamily="34" charset="0"/>
              </a:rPr>
              <a:t>Factors indicating that a phone is being spied </a:t>
            </a:r>
            <a:r>
              <a:rPr lang="en-US" dirty="0"/>
              <a:t/>
            </a:r>
            <a:br>
              <a:rPr lang="en-US" dirty="0"/>
            </a:br>
            <a:endParaRPr lang="en-US" dirty="0"/>
          </a:p>
        </p:txBody>
      </p:sp>
      <p:sp>
        <p:nvSpPr>
          <p:cNvPr id="3" name="Content Placeholder 2"/>
          <p:cNvSpPr>
            <a:spLocks noGrp="1"/>
          </p:cNvSpPr>
          <p:nvPr>
            <p:ph idx="1"/>
          </p:nvPr>
        </p:nvSpPr>
        <p:spPr>
          <a:xfrm>
            <a:off x="0" y="653142"/>
            <a:ext cx="10058400" cy="6204857"/>
          </a:xfrm>
          <a:solidFill>
            <a:schemeClr val="accent1">
              <a:lumMod val="40000"/>
              <a:lumOff val="60000"/>
            </a:schemeClr>
          </a:solidFill>
        </p:spPr>
        <p:txBody>
          <a:bodyPr/>
          <a:lstStyle/>
          <a:p>
            <a:pPr lvl="0" algn="just">
              <a:buFont typeface="Wingdings" pitchFamily="2" charset="2"/>
              <a:buChar char="ü"/>
            </a:pPr>
            <a:endParaRPr lang="en-US" sz="1400" dirty="0">
              <a:latin typeface="Arial" pitchFamily="34" charset="0"/>
              <a:cs typeface="Arial" pitchFamily="34" charset="0"/>
            </a:endParaRPr>
          </a:p>
          <a:p>
            <a:pPr lvl="0" algn="just">
              <a:buFont typeface="Wingdings" pitchFamily="2" charset="2"/>
              <a:buChar char="ü"/>
            </a:pPr>
            <a:r>
              <a:rPr lang="en-US" sz="1400" dirty="0">
                <a:latin typeface="Arial" pitchFamily="34" charset="0"/>
                <a:cs typeface="Arial" pitchFamily="34" charset="0"/>
              </a:rPr>
              <a:t>Unfamiliar applications are being downloaded on the phone.</a:t>
            </a:r>
          </a:p>
          <a:p>
            <a:pPr lvl="0" algn="just">
              <a:buFont typeface="Wingdings" pitchFamily="2" charset="2"/>
              <a:buChar char="ü"/>
            </a:pPr>
            <a:r>
              <a:rPr lang="en-US" sz="1400" dirty="0">
                <a:latin typeface="Arial" pitchFamily="34" charset="0"/>
                <a:cs typeface="Arial" pitchFamily="34" charset="0"/>
              </a:rPr>
              <a:t>There is a faster than usual draining of phone battery. </a:t>
            </a:r>
          </a:p>
          <a:p>
            <a:pPr lvl="0" algn="just">
              <a:buFont typeface="Wingdings" pitchFamily="2" charset="2"/>
              <a:buChar char="ü"/>
            </a:pPr>
            <a:r>
              <a:rPr lang="en-US" sz="1400" dirty="0">
                <a:latin typeface="Arial" pitchFamily="34" charset="0"/>
                <a:cs typeface="Arial" pitchFamily="34" charset="0"/>
              </a:rPr>
              <a:t>Phone turning hot may be a sign of someone spying by running a spyware in the background.</a:t>
            </a:r>
          </a:p>
          <a:p>
            <a:pPr lvl="0" algn="just">
              <a:buFont typeface="Wingdings" pitchFamily="2" charset="2"/>
              <a:buChar char="ü"/>
            </a:pPr>
            <a:r>
              <a:rPr lang="en-US" sz="1400" dirty="0">
                <a:latin typeface="Arial" pitchFamily="34" charset="0"/>
                <a:cs typeface="Arial" pitchFamily="34" charset="0"/>
              </a:rPr>
              <a:t>An unusual surge in the amount of data consumption can sometimes be a sign that a spyware is running in the background. </a:t>
            </a:r>
          </a:p>
          <a:p>
            <a:pPr lvl="0" algn="just">
              <a:buFont typeface="Wingdings" pitchFamily="2" charset="2"/>
              <a:buChar char="ü"/>
            </a:pPr>
            <a:r>
              <a:rPr lang="en-US" sz="1400" dirty="0">
                <a:latin typeface="Arial" pitchFamily="34" charset="0"/>
                <a:cs typeface="Arial" pitchFamily="34" charset="0"/>
              </a:rPr>
              <a:t>Spyware apps might sometimes interfere with a phone’s shutdown process so that the device fails to turn off properly or takes an unusually long time to do so.</a:t>
            </a:r>
          </a:p>
          <a:p>
            <a:pPr lvl="0" algn="just">
              <a:buFont typeface="Wingdings" pitchFamily="2" charset="2"/>
              <a:buChar char="ü"/>
            </a:pPr>
            <a:r>
              <a:rPr lang="en-US" sz="1400" dirty="0">
                <a:latin typeface="Arial" pitchFamily="34" charset="0"/>
                <a:cs typeface="Arial" pitchFamily="34" charset="0"/>
              </a:rPr>
              <a:t>Note that text messages can be used by spyware and malware to send and receive data. </a:t>
            </a:r>
          </a:p>
          <a:p>
            <a:pPr lvl="0">
              <a:buFont typeface="Wingdings" pitchFamily="2" charset="2"/>
              <a:buChar char="ü"/>
            </a:pPr>
            <a:endParaRPr lang="en-US" dirty="0"/>
          </a:p>
          <a:p>
            <a:pPr>
              <a:buNone/>
            </a:pPr>
            <a:r>
              <a:rPr lang="en-US" sz="1600" b="1" dirty="0">
                <a:solidFill>
                  <a:srgbClr val="FF0000"/>
                </a:solidFill>
                <a:latin typeface="Arial" pitchFamily="34" charset="0"/>
                <a:cs typeface="Arial" pitchFamily="34" charset="0"/>
              </a:rPr>
              <a:t>Actions to be taken after occurrence of a fraud </a:t>
            </a:r>
          </a:p>
          <a:p>
            <a:pPr>
              <a:buNone/>
            </a:pPr>
            <a:endParaRPr lang="en-US" sz="1600" b="1" dirty="0">
              <a:solidFill>
                <a:srgbClr val="FF0000"/>
              </a:solidFill>
              <a:latin typeface="Arial" pitchFamily="34" charset="0"/>
              <a:cs typeface="Arial" pitchFamily="34" charset="0"/>
            </a:endParaRPr>
          </a:p>
          <a:p>
            <a:pPr lvl="0" algn="just">
              <a:buFont typeface="Wingdings" pitchFamily="2" charset="2"/>
              <a:buChar char="ü"/>
            </a:pPr>
            <a:r>
              <a:rPr lang="en-US" sz="1400" dirty="0">
                <a:latin typeface="Arial" pitchFamily="34" charset="0"/>
                <a:cs typeface="Arial" pitchFamily="34" charset="0"/>
              </a:rPr>
              <a:t>Block not only the debit card / credit card but also freeze the debit in the bank account linked to the card by visiting your branch or calling the official customer care </a:t>
            </a:r>
            <a:r>
              <a:rPr lang="en-US" sz="1400">
                <a:latin typeface="Arial" pitchFamily="34" charset="0"/>
                <a:cs typeface="Arial" pitchFamily="34" charset="0"/>
              </a:rPr>
              <a:t>number </a:t>
            </a:r>
            <a:r>
              <a:rPr lang="en-US" sz="1400" smtClean="0">
                <a:latin typeface="Arial" pitchFamily="34" charset="0"/>
                <a:cs typeface="Arial" pitchFamily="34" charset="0"/>
              </a:rPr>
              <a:t>18004198300. </a:t>
            </a:r>
            <a:r>
              <a:rPr lang="en-US" sz="1400" dirty="0">
                <a:latin typeface="Arial" pitchFamily="34" charset="0"/>
                <a:cs typeface="Arial" pitchFamily="34" charset="0"/>
              </a:rPr>
              <a:t>Also, check and ensure the safety of other banking channels such as Net banking, Mobile banking etc., to prevent perpetuation of the fraud once the debit/ credit cards, etc., are blocked following a fraud. </a:t>
            </a:r>
          </a:p>
          <a:p>
            <a:pPr lvl="0" algn="just">
              <a:buFont typeface="Wingdings" pitchFamily="2" charset="2"/>
              <a:buChar char="ü"/>
            </a:pPr>
            <a:r>
              <a:rPr lang="en-US" sz="1400" dirty="0" smtClean="0">
                <a:latin typeface="Arial" pitchFamily="34" charset="0"/>
                <a:cs typeface="Arial" pitchFamily="34" charset="0"/>
              </a:rPr>
              <a:t>Reset </a:t>
            </a:r>
            <a:r>
              <a:rPr lang="en-US" sz="1400" dirty="0">
                <a:latin typeface="Arial" pitchFamily="34" charset="0"/>
                <a:cs typeface="Arial" pitchFamily="34" charset="0"/>
              </a:rPr>
              <a:t>Mobile: Use (Setting-Reset-Factory Data) to reset mobile if a fraud has occurred due to a data leak from mobile. </a:t>
            </a:r>
          </a:p>
          <a:p>
            <a:pPr>
              <a:buNone/>
            </a:pPr>
            <a:endParaRPr lang="en-US" sz="1600" dirty="0">
              <a:solidFill>
                <a:srgbClr val="FF0000"/>
              </a:solidFill>
              <a:latin typeface="Arial" pitchFamily="34" charset="0"/>
              <a:cs typeface="Arial" pitchFamily="34" charset="0"/>
            </a:endParaRP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0045337" cy="613954"/>
          </a:xfrm>
          <a:solidFill>
            <a:schemeClr val="accent1">
              <a:lumMod val="40000"/>
              <a:lumOff val="60000"/>
            </a:schemeClr>
          </a:solidFill>
        </p:spPr>
        <p:txBody>
          <a:bodyPr>
            <a:normAutofit fontScale="90000"/>
          </a:bodyPr>
          <a:lstStyle/>
          <a:p>
            <a:r>
              <a:rPr lang="en-US" sz="1600" b="1" dirty="0">
                <a:solidFill>
                  <a:srgbClr val="FF0000"/>
                </a:solidFill>
                <a:latin typeface="Arial" pitchFamily="34" charset="0"/>
                <a:cs typeface="Arial" pitchFamily="34" charset="0"/>
              </a:rPr>
              <a:t/>
            </a:r>
            <a:br>
              <a:rPr lang="en-US" sz="1600" b="1" dirty="0">
                <a:solidFill>
                  <a:srgbClr val="FF0000"/>
                </a:solidFill>
                <a:latin typeface="Arial" pitchFamily="34" charset="0"/>
                <a:cs typeface="Arial" pitchFamily="34" charset="0"/>
              </a:rPr>
            </a:br>
            <a:r>
              <a:rPr lang="en-US" sz="1800" b="1" dirty="0">
                <a:solidFill>
                  <a:srgbClr val="FF0000"/>
                </a:solidFill>
                <a:latin typeface="Arial" pitchFamily="34" charset="0"/>
                <a:cs typeface="Arial" pitchFamily="34" charset="0"/>
              </a:rPr>
              <a:t>Precautions related to Debit / Credit cards </a:t>
            </a:r>
            <a:r>
              <a:rPr lang="en-US" sz="1800" dirty="0">
                <a:latin typeface="Arial" pitchFamily="34" charset="0"/>
                <a:cs typeface="Arial" pitchFamily="34" charset="0"/>
              </a:rPr>
              <a:t/>
            </a:r>
            <a:br>
              <a:rPr lang="en-US" sz="1800" dirty="0">
                <a:latin typeface="Arial" pitchFamily="34" charset="0"/>
                <a:cs typeface="Arial" pitchFamily="34" charset="0"/>
              </a:rPr>
            </a:br>
            <a:endParaRPr lang="en-US" sz="1800" dirty="0">
              <a:latin typeface="Arial" pitchFamily="34" charset="0"/>
              <a:cs typeface="Arial" pitchFamily="34" charset="0"/>
            </a:endParaRPr>
          </a:p>
        </p:txBody>
      </p:sp>
      <p:sp>
        <p:nvSpPr>
          <p:cNvPr id="3" name="Content Placeholder 2"/>
          <p:cNvSpPr>
            <a:spLocks noGrp="1"/>
          </p:cNvSpPr>
          <p:nvPr>
            <p:ph idx="1"/>
          </p:nvPr>
        </p:nvSpPr>
        <p:spPr>
          <a:xfrm>
            <a:off x="-1" y="613954"/>
            <a:ext cx="10045337" cy="6244045"/>
          </a:xfrm>
          <a:solidFill>
            <a:schemeClr val="accent1">
              <a:lumMod val="40000"/>
              <a:lumOff val="60000"/>
            </a:schemeClr>
          </a:solidFill>
        </p:spPr>
        <p:txBody>
          <a:bodyPr/>
          <a:lstStyle/>
          <a:p>
            <a:pPr lvl="0" algn="just">
              <a:buFont typeface="Wingdings" pitchFamily="2" charset="2"/>
              <a:buChar char="ü"/>
            </a:pPr>
            <a:endParaRPr lang="en-US" sz="1600" dirty="0">
              <a:latin typeface="Arial" pitchFamily="34" charset="0"/>
              <a:cs typeface="Arial" pitchFamily="34" charset="0"/>
            </a:endParaRPr>
          </a:p>
          <a:p>
            <a:pPr lvl="0" algn="just">
              <a:buFont typeface="Wingdings" pitchFamily="2" charset="2"/>
              <a:buChar char="ü"/>
            </a:pPr>
            <a:r>
              <a:rPr lang="en-US" sz="1400" dirty="0">
                <a:latin typeface="Arial" pitchFamily="34" charset="0"/>
                <a:cs typeface="Arial" pitchFamily="34" charset="0"/>
              </a:rPr>
              <a:t>You should deactivate various features of credit / debit card, viz., online transactions both for domestic and international transactions, in case you are not going to use the card for a while and activate the same only when the card usage is required. </a:t>
            </a:r>
          </a:p>
          <a:p>
            <a:pPr lvl="0" algn="just">
              <a:buFont typeface="Wingdings" pitchFamily="2" charset="2"/>
              <a:buChar char="ü"/>
            </a:pPr>
            <a:r>
              <a:rPr lang="en-US" sz="1400" dirty="0">
                <a:latin typeface="Arial" pitchFamily="34" charset="0"/>
                <a:cs typeface="Arial" pitchFamily="34" charset="0"/>
              </a:rPr>
              <a:t>Similarly, Near Field Communication (NFC) feature should be deactivated, if the card is not to be used.</a:t>
            </a:r>
          </a:p>
          <a:p>
            <a:pPr lvl="0" algn="just">
              <a:buFont typeface="Wingdings" pitchFamily="2" charset="2"/>
              <a:buChar char="ü"/>
            </a:pPr>
            <a:r>
              <a:rPr lang="en-US" sz="1400" dirty="0">
                <a:latin typeface="Arial" pitchFamily="34" charset="0"/>
                <a:cs typeface="Arial" pitchFamily="34" charset="0"/>
              </a:rPr>
              <a:t>Before entering PIN at any Point of Sale (POS) site or while using the card at an NFC reader, you must carefully check the amount displayed on the POS machine screen and NFC reader. </a:t>
            </a:r>
          </a:p>
          <a:p>
            <a:pPr lvl="0" algn="just">
              <a:buFont typeface="Wingdings" pitchFamily="2" charset="2"/>
              <a:buChar char="ü"/>
            </a:pPr>
            <a:r>
              <a:rPr lang="en-US" sz="1400" dirty="0">
                <a:latin typeface="Arial" pitchFamily="34" charset="0"/>
                <a:cs typeface="Arial" pitchFamily="34" charset="0"/>
              </a:rPr>
              <a:t>Never let the merchant take the card away from your sight for swiping while making a transaction.</a:t>
            </a:r>
          </a:p>
          <a:p>
            <a:pPr lvl="0" algn="just">
              <a:buFont typeface="Wingdings" pitchFamily="2" charset="2"/>
              <a:buChar char="ü"/>
            </a:pPr>
            <a:r>
              <a:rPr lang="en-US" sz="1400" dirty="0">
                <a:latin typeface="Arial" pitchFamily="34" charset="0"/>
                <a:cs typeface="Arial" pitchFamily="34" charset="0"/>
              </a:rPr>
              <a:t>Cover the keypad with your other hand while entering the PIN at a POS site / ATM. </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032274" cy="496389"/>
          </a:xfrm>
          <a:solidFill>
            <a:schemeClr val="accent1">
              <a:lumMod val="20000"/>
              <a:lumOff val="80000"/>
            </a:schemeClr>
          </a:solidFill>
        </p:spPr>
        <p:txBody>
          <a:bodyPr>
            <a:normAutofit fontScale="90000"/>
          </a:bodyPr>
          <a:lstStyle/>
          <a:p>
            <a:pPr algn="ctr"/>
            <a:r>
              <a:rPr lang="en-US" sz="2700" b="1" dirty="0">
                <a:solidFill>
                  <a:srgbClr val="C00000"/>
                </a:solidFill>
                <a:latin typeface="Arial" pitchFamily="34" charset="0"/>
                <a:cs typeface="Arial" pitchFamily="34" charset="0"/>
              </a:rPr>
              <a:t>GLOSSARY</a:t>
            </a:r>
            <a:r>
              <a:rPr lang="en-US" sz="2200" dirty="0">
                <a:solidFill>
                  <a:srgbClr val="FF0000"/>
                </a:solidFill>
                <a:latin typeface="Arial" pitchFamily="34" charset="0"/>
                <a:cs typeface="Arial" pitchFamily="34" charset="0"/>
              </a:rPr>
              <a:t/>
            </a:r>
            <a:br>
              <a:rPr lang="en-US" sz="2200" dirty="0">
                <a:solidFill>
                  <a:srgbClr val="FF0000"/>
                </a:solidFill>
                <a:latin typeface="Arial" pitchFamily="34" charset="0"/>
                <a:cs typeface="Arial" pitchFamily="34" charset="0"/>
              </a:rPr>
            </a:br>
            <a:r>
              <a:rPr lang="en-US" sz="2200" dirty="0">
                <a:solidFill>
                  <a:srgbClr val="FF0000"/>
                </a:solidFill>
                <a:latin typeface="Arial" pitchFamily="34" charset="0"/>
                <a:cs typeface="Arial" pitchFamily="34" charset="0"/>
              </a:rPr>
              <a:t/>
            </a:r>
            <a:br>
              <a:rPr lang="en-US" sz="2200" dirty="0">
                <a:solidFill>
                  <a:srgbClr val="FF0000"/>
                </a:solidFill>
                <a:latin typeface="Arial" pitchFamily="34" charset="0"/>
                <a:cs typeface="Arial" pitchFamily="34" charset="0"/>
              </a:rPr>
            </a:br>
            <a:r>
              <a:rPr lang="en-US" sz="2200" dirty="0">
                <a:solidFill>
                  <a:srgbClr val="FF0000"/>
                </a:solidFill>
                <a:latin typeface="Arial" pitchFamily="34" charset="0"/>
                <a:cs typeface="Arial" pitchFamily="34" charset="0"/>
              </a:rPr>
              <a:t>Glossary</a:t>
            </a:r>
            <a:r>
              <a:rPr lang="en-US" dirty="0"/>
              <a:t/>
            </a:r>
            <a:br>
              <a:rPr lang="en-US" dirty="0"/>
            </a:br>
            <a:endParaRPr lang="en-US" dirty="0"/>
          </a:p>
        </p:txBody>
      </p:sp>
      <p:sp>
        <p:nvSpPr>
          <p:cNvPr id="3" name="Content Placeholder 2"/>
          <p:cNvSpPr>
            <a:spLocks noGrp="1"/>
          </p:cNvSpPr>
          <p:nvPr>
            <p:ph idx="1"/>
          </p:nvPr>
        </p:nvSpPr>
        <p:spPr>
          <a:xfrm>
            <a:off x="-1" y="509451"/>
            <a:ext cx="10019211" cy="6348549"/>
          </a:xfrm>
          <a:solidFill>
            <a:schemeClr val="accent1">
              <a:lumMod val="40000"/>
              <a:lumOff val="60000"/>
            </a:schemeClr>
          </a:solidFill>
        </p:spPr>
        <p:txBody>
          <a:bodyPr>
            <a:normAutofit fontScale="92500" lnSpcReduction="10000"/>
          </a:bodyPr>
          <a:lstStyle/>
          <a:p>
            <a:pPr marL="514350" lvl="0" indent="-514350" algn="just">
              <a:buNone/>
            </a:pPr>
            <a:r>
              <a:rPr lang="en-US" sz="1900" b="1" dirty="0">
                <a:solidFill>
                  <a:schemeClr val="tx1"/>
                </a:solidFill>
                <a:latin typeface="Arial" pitchFamily="34" charset="0"/>
                <a:cs typeface="Arial" pitchFamily="34" charset="0"/>
              </a:rPr>
              <a:t>1) </a:t>
            </a:r>
            <a:r>
              <a:rPr lang="en-US" sz="1900" b="1" dirty="0" err="1">
                <a:solidFill>
                  <a:schemeClr val="tx1"/>
                </a:solidFill>
                <a:latin typeface="Arial" pitchFamily="34" charset="0"/>
                <a:cs typeface="Arial" pitchFamily="34" charset="0"/>
              </a:rPr>
              <a:t>Authorisation</a:t>
            </a:r>
            <a:r>
              <a:rPr lang="en-US" sz="1900" dirty="0">
                <a:solidFill>
                  <a:schemeClr val="tx1"/>
                </a:solidFill>
                <a:latin typeface="Arial" pitchFamily="34" charset="0"/>
                <a:cs typeface="Arial" pitchFamily="34" charset="0"/>
              </a:rPr>
              <a:t>: </a:t>
            </a:r>
            <a:r>
              <a:rPr lang="en-US" sz="1600" dirty="0">
                <a:latin typeface="Arial" pitchFamily="34" charset="0"/>
                <a:cs typeface="Arial" pitchFamily="34" charset="0"/>
              </a:rPr>
              <a:t>The response from a card-issuing bank to a merchant’s transaction </a:t>
            </a:r>
            <a:r>
              <a:rPr lang="en-US" sz="1600" dirty="0" err="1">
                <a:latin typeface="Arial" pitchFamily="34" charset="0"/>
                <a:cs typeface="Arial" pitchFamily="34" charset="0"/>
              </a:rPr>
              <a:t>authorisation</a:t>
            </a:r>
            <a:r>
              <a:rPr lang="en-US" sz="1600" dirty="0">
                <a:latin typeface="Arial" pitchFamily="34" charset="0"/>
                <a:cs typeface="Arial" pitchFamily="34" charset="0"/>
              </a:rPr>
              <a:t> request indicating that    the payment information is valid and funds are available on the customer’s credit card.</a:t>
            </a:r>
          </a:p>
          <a:p>
            <a:pPr lvl="0" algn="just">
              <a:buNone/>
            </a:pPr>
            <a:r>
              <a:rPr lang="en-US" sz="1900" b="1" dirty="0">
                <a:solidFill>
                  <a:schemeClr val="tx1"/>
                </a:solidFill>
                <a:latin typeface="Arial" pitchFamily="34" charset="0"/>
                <a:cs typeface="Arial" pitchFamily="34" charset="0"/>
              </a:rPr>
              <a:t>2)</a:t>
            </a:r>
            <a:r>
              <a:rPr lang="en-US" sz="1900" dirty="0">
                <a:solidFill>
                  <a:schemeClr val="tx1"/>
                </a:solidFill>
                <a:latin typeface="Arial" pitchFamily="34" charset="0"/>
                <a:cs typeface="Arial" pitchFamily="34" charset="0"/>
              </a:rPr>
              <a:t> </a:t>
            </a:r>
            <a:r>
              <a:rPr lang="en-US" sz="1900" b="1" dirty="0">
                <a:solidFill>
                  <a:schemeClr val="tx1"/>
                </a:solidFill>
                <a:latin typeface="Arial" pitchFamily="34" charset="0"/>
                <a:cs typeface="Arial" pitchFamily="34" charset="0"/>
              </a:rPr>
              <a:t>Card number</a:t>
            </a:r>
            <a:r>
              <a:rPr lang="en-US" sz="1900" dirty="0">
                <a:solidFill>
                  <a:schemeClr val="tx1"/>
                </a:solidFill>
                <a:latin typeface="Arial" pitchFamily="34" charset="0"/>
                <a:cs typeface="Arial" pitchFamily="34" charset="0"/>
              </a:rPr>
              <a:t>: </a:t>
            </a:r>
            <a:r>
              <a:rPr lang="en-US" sz="1600" dirty="0">
                <a:latin typeface="Arial" pitchFamily="34" charset="0"/>
                <a:cs typeface="Arial" pitchFamily="34" charset="0"/>
              </a:rPr>
              <a:t>The number assigned by a credit card association or card issuing bank to a card. This information must be provided to a merchant by a customer in order to make a credit card payment but should not be shared with anyone else. The string of digits is printed on the card. </a:t>
            </a:r>
          </a:p>
          <a:p>
            <a:pPr algn="just">
              <a:buNone/>
            </a:pPr>
            <a:r>
              <a:rPr lang="en-US" sz="1900" b="1" dirty="0">
                <a:solidFill>
                  <a:schemeClr val="tx1"/>
                </a:solidFill>
                <a:latin typeface="Arial" pitchFamily="34" charset="0"/>
                <a:cs typeface="Arial" pitchFamily="34" charset="0"/>
              </a:rPr>
              <a:t>3)  CVV</a:t>
            </a:r>
            <a:r>
              <a:rPr lang="en-US" sz="1900" dirty="0">
                <a:solidFill>
                  <a:schemeClr val="tx1"/>
                </a:solidFill>
                <a:latin typeface="Arial" pitchFamily="34" charset="0"/>
                <a:cs typeface="Arial" pitchFamily="34" charset="0"/>
              </a:rPr>
              <a:t>: </a:t>
            </a:r>
            <a:r>
              <a:rPr lang="en-US" sz="1600" dirty="0">
                <a:latin typeface="Arial" pitchFamily="34" charset="0"/>
                <a:cs typeface="Arial" pitchFamily="34" charset="0"/>
              </a:rPr>
              <a:t>Stands for Card Verification Value. This is a 3-digit number printed on the card which is mandatory for completing most online transactions. These details are confidential and must NEVER be shared with anyone. </a:t>
            </a:r>
            <a:r>
              <a:rPr lang="en-US" dirty="0">
                <a:latin typeface="Arial" pitchFamily="34" charset="0"/>
                <a:cs typeface="Arial" pitchFamily="34" charset="0"/>
              </a:rPr>
              <a:t> </a:t>
            </a:r>
          </a:p>
          <a:p>
            <a:pPr lvl="0" algn="just">
              <a:buNone/>
            </a:pPr>
            <a:r>
              <a:rPr lang="en-US" sz="1900" b="1" dirty="0">
                <a:solidFill>
                  <a:schemeClr val="tx1"/>
                </a:solidFill>
                <a:latin typeface="Arial" pitchFamily="34" charset="0"/>
                <a:cs typeface="Arial" pitchFamily="34" charset="0"/>
              </a:rPr>
              <a:t>4)   KYC</a:t>
            </a:r>
            <a:r>
              <a:rPr lang="en-US" sz="1900" dirty="0">
                <a:solidFill>
                  <a:schemeClr val="tx1"/>
                </a:solidFill>
                <a:latin typeface="Arial" pitchFamily="34" charset="0"/>
                <a:cs typeface="Arial" pitchFamily="34" charset="0"/>
              </a:rPr>
              <a:t>: </a:t>
            </a:r>
            <a:r>
              <a:rPr lang="en-US" sz="1600" dirty="0">
                <a:latin typeface="Arial" pitchFamily="34" charset="0"/>
                <a:cs typeface="Arial" pitchFamily="34" charset="0"/>
              </a:rPr>
              <a:t>Stands for Know Your Customer. It is process in which the financial institution makes an effort to verify the identity, suitability, and risks involved with maintaining a relationship with a customer by obtaining a set of documents and carrying out due diligence. </a:t>
            </a:r>
            <a:r>
              <a:rPr lang="en-US" dirty="0">
                <a:latin typeface="Arial" pitchFamily="34" charset="0"/>
                <a:cs typeface="Arial" pitchFamily="34" charset="0"/>
              </a:rPr>
              <a:t> </a:t>
            </a:r>
          </a:p>
          <a:p>
            <a:pPr lvl="0" algn="just">
              <a:buNone/>
            </a:pPr>
            <a:r>
              <a:rPr lang="en-US" sz="1900" b="1" dirty="0">
                <a:solidFill>
                  <a:schemeClr val="tx1"/>
                </a:solidFill>
                <a:latin typeface="Arial" pitchFamily="34" charset="0"/>
                <a:cs typeface="Arial" pitchFamily="34" charset="0"/>
              </a:rPr>
              <a:t>5)  Money mule</a:t>
            </a:r>
            <a:r>
              <a:rPr lang="en-US" sz="1600" dirty="0">
                <a:solidFill>
                  <a:schemeClr val="tx1"/>
                </a:solidFill>
                <a:latin typeface="Arial" pitchFamily="34" charset="0"/>
                <a:cs typeface="Arial" pitchFamily="34" charset="0"/>
              </a:rPr>
              <a:t>: </a:t>
            </a:r>
            <a:r>
              <a:rPr lang="en-US" sz="1600" dirty="0">
                <a:latin typeface="Arial" pitchFamily="34" charset="0"/>
                <a:cs typeface="Arial" pitchFamily="34" charset="0"/>
              </a:rPr>
              <a:t>It is a term used to describe victims who are exploited by fraudsters into laundering stolen / illegal money via their bank account(s). </a:t>
            </a:r>
            <a:r>
              <a:rPr lang="en-US" dirty="0">
                <a:latin typeface="Arial" pitchFamily="34" charset="0"/>
                <a:cs typeface="Arial" pitchFamily="34" charset="0"/>
              </a:rPr>
              <a:t> </a:t>
            </a:r>
          </a:p>
          <a:p>
            <a:pPr lvl="0" algn="just">
              <a:buNone/>
            </a:pPr>
            <a:r>
              <a:rPr lang="en-US" sz="1900" b="1" dirty="0">
                <a:solidFill>
                  <a:schemeClr val="tx1"/>
                </a:solidFill>
                <a:latin typeface="Arial" pitchFamily="34" charset="0"/>
                <a:cs typeface="Arial" pitchFamily="34" charset="0"/>
              </a:rPr>
              <a:t>6)  Multi-Level Marketing</a:t>
            </a:r>
            <a:r>
              <a:rPr lang="en-US" sz="1900" dirty="0">
                <a:solidFill>
                  <a:schemeClr val="tx1"/>
                </a:solidFill>
                <a:latin typeface="Arial" pitchFamily="34" charset="0"/>
                <a:cs typeface="Arial" pitchFamily="34" charset="0"/>
              </a:rPr>
              <a:t>: </a:t>
            </a:r>
            <a:r>
              <a:rPr lang="en-US" sz="1500" dirty="0">
                <a:latin typeface="Arial" pitchFamily="34" charset="0"/>
                <a:cs typeface="Arial" pitchFamily="34" charset="0"/>
              </a:rPr>
              <a:t>The practice of selling goods or services on behalf of a company in a system whereby participants receive commission on their sales as well as the sales of any participants they recruit. </a:t>
            </a:r>
            <a:endParaRPr lang="en-US" sz="1500" dirty="0"/>
          </a:p>
          <a:p>
            <a:pPr lvl="0">
              <a:buNone/>
            </a:pPr>
            <a:r>
              <a:rPr lang="en-US" sz="1700" b="1" dirty="0">
                <a:solidFill>
                  <a:schemeClr val="tx1"/>
                </a:solidFill>
                <a:latin typeface="Arial" pitchFamily="34" charset="0"/>
                <a:cs typeface="Arial" pitchFamily="34" charset="0"/>
              </a:rPr>
              <a:t>7)    OTP</a:t>
            </a:r>
            <a:r>
              <a:rPr lang="en-US" sz="1700" dirty="0">
                <a:solidFill>
                  <a:schemeClr val="tx1"/>
                </a:solidFill>
                <a:latin typeface="Arial" pitchFamily="34" charset="0"/>
                <a:cs typeface="Arial" pitchFamily="34" charset="0"/>
              </a:rPr>
              <a:t>: </a:t>
            </a:r>
            <a:r>
              <a:rPr lang="en-US" sz="1500" dirty="0">
                <a:latin typeface="Arial" pitchFamily="34" charset="0"/>
                <a:cs typeface="Arial" pitchFamily="34" charset="0"/>
              </a:rPr>
              <a:t>One Time Password is one of the factors in the authentication methodology, which the customer knows and is often used for carrying out online transactions. This is CONFIDENTIAL and should not be shared with anyone. </a:t>
            </a:r>
          </a:p>
          <a:p>
            <a:pPr algn="just">
              <a:buNone/>
            </a:pPr>
            <a:r>
              <a:rPr lang="en-US" sz="1700" b="1" dirty="0">
                <a:solidFill>
                  <a:schemeClr val="tx1"/>
                </a:solidFill>
                <a:latin typeface="Arial" pitchFamily="34" charset="0"/>
                <a:cs typeface="Arial" pitchFamily="34" charset="0"/>
              </a:rPr>
              <a:t>8)   Phishing</a:t>
            </a:r>
            <a:r>
              <a:rPr lang="en-US" sz="1700" dirty="0">
                <a:solidFill>
                  <a:schemeClr val="tx1"/>
                </a:solidFill>
                <a:latin typeface="Arial" pitchFamily="34" charset="0"/>
                <a:cs typeface="Arial" pitchFamily="34" charset="0"/>
              </a:rPr>
              <a:t>: </a:t>
            </a:r>
            <a:r>
              <a:rPr lang="en-US" sz="1500" dirty="0">
                <a:latin typeface="Arial" pitchFamily="34" charset="0"/>
                <a:cs typeface="Arial" pitchFamily="34" charset="0"/>
              </a:rPr>
              <a:t>It refers to spoofed emails and / or SMSs designed to dupe customers into thinking that the communication has originated from their bank / e-wallet provider and contain links to extract confidential details.</a:t>
            </a:r>
            <a:endParaRPr lang="en-US" sz="1500" dirty="0"/>
          </a:p>
          <a:p>
            <a:pPr lvl="0" algn="just">
              <a:buNone/>
            </a:pPr>
            <a:r>
              <a:rPr lang="en-US" sz="1700" b="1" dirty="0">
                <a:solidFill>
                  <a:schemeClr val="tx1"/>
                </a:solidFill>
                <a:latin typeface="Arial" pitchFamily="34" charset="0"/>
                <a:cs typeface="Arial" pitchFamily="34" charset="0"/>
              </a:rPr>
              <a:t>9)   </a:t>
            </a:r>
            <a:r>
              <a:rPr lang="en-US" sz="1700" b="1" dirty="0" err="1">
                <a:solidFill>
                  <a:schemeClr val="tx1"/>
                </a:solidFill>
                <a:latin typeface="Arial" pitchFamily="34" charset="0"/>
                <a:cs typeface="Arial" pitchFamily="34" charset="0"/>
              </a:rPr>
              <a:t>Vishing</a:t>
            </a:r>
            <a:r>
              <a:rPr lang="en-US" sz="1700" dirty="0">
                <a:solidFill>
                  <a:schemeClr val="tx1"/>
                </a:solidFill>
                <a:latin typeface="Arial" pitchFamily="34" charset="0"/>
                <a:cs typeface="Arial" pitchFamily="34" charset="0"/>
              </a:rPr>
              <a:t>: </a:t>
            </a:r>
            <a:r>
              <a:rPr lang="en-US" sz="1500" dirty="0">
                <a:latin typeface="Arial" pitchFamily="34" charset="0"/>
                <a:cs typeface="Arial" pitchFamily="34" charset="0"/>
              </a:rPr>
              <a:t>It refers to phone calls pretending to be from bank / non-bank e-wallet providers/ telecom service providers luring customers into sharing confidential details in the pretext of KYC-</a:t>
            </a:r>
            <a:r>
              <a:rPr lang="en-US" sz="1500" dirty="0" err="1">
                <a:latin typeface="Arial" pitchFamily="34" charset="0"/>
                <a:cs typeface="Arial" pitchFamily="34" charset="0"/>
              </a:rPr>
              <a:t>updation</a:t>
            </a:r>
            <a:r>
              <a:rPr lang="en-US" sz="1500" dirty="0">
                <a:latin typeface="Arial" pitchFamily="34" charset="0"/>
                <a:cs typeface="Arial" pitchFamily="34" charset="0"/>
              </a:rPr>
              <a:t>, unblocking of account / SIM-card, crediting debited amount, etc.  </a:t>
            </a:r>
          </a:p>
          <a:p>
            <a:pPr lvl="0" algn="just">
              <a:buNone/>
            </a:pPr>
            <a:r>
              <a:rPr lang="en-US" sz="1900" b="1" dirty="0">
                <a:latin typeface="Arial" pitchFamily="34" charset="0"/>
                <a:cs typeface="Arial" pitchFamily="34" charset="0"/>
              </a:rPr>
              <a:t>10) </a:t>
            </a:r>
            <a:r>
              <a:rPr lang="en-US" sz="1700" b="1" dirty="0">
                <a:latin typeface="Arial" pitchFamily="34" charset="0"/>
                <a:cs typeface="Arial" pitchFamily="34" charset="0"/>
              </a:rPr>
              <a:t>Wallet</a:t>
            </a:r>
            <a:r>
              <a:rPr lang="en-US" sz="1700" dirty="0">
                <a:latin typeface="Arial" pitchFamily="34" charset="0"/>
                <a:cs typeface="Arial" pitchFamily="34" charset="0"/>
              </a:rPr>
              <a:t>:  </a:t>
            </a:r>
            <a:r>
              <a:rPr lang="en-US" sz="1500" dirty="0">
                <a:latin typeface="Arial" pitchFamily="34" charset="0"/>
                <a:cs typeface="Arial" pitchFamily="34" charset="0"/>
              </a:rPr>
              <a:t>A wallet is like an account which can be used for purchase of goods and services against the stored value in it. A wallet can be virtual (e.g. mobile wallet) or physical (prepaid cards).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A50B8F-B708-E2E7-424A-19084F6A011B}"/>
              </a:ext>
            </a:extLst>
          </p:cNvPr>
          <p:cNvSpPr>
            <a:spLocks noGrp="1"/>
          </p:cNvSpPr>
          <p:nvPr>
            <p:ph type="title"/>
          </p:nvPr>
        </p:nvSpPr>
        <p:spPr>
          <a:xfrm>
            <a:off x="-1" y="0"/>
            <a:ext cx="10096499" cy="692331"/>
          </a:xfrm>
          <a:solidFill>
            <a:schemeClr val="accent1">
              <a:lumMod val="20000"/>
              <a:lumOff val="80000"/>
            </a:schemeClr>
          </a:solidFill>
        </p:spPr>
        <p:txBody>
          <a:bodyPr anchor="t" anchorCtr="0">
            <a:normAutofit/>
          </a:bodyPr>
          <a:lstStyle/>
          <a:p>
            <a:pPr algn="ctr"/>
            <a:r>
              <a:rPr lang="en-IN" sz="3100" b="1" dirty="0">
                <a:solidFill>
                  <a:srgbClr val="C00000"/>
                </a:solidFill>
                <a:latin typeface="Arial" pitchFamily="34" charset="0"/>
                <a:ea typeface="Calibri" panose="020F0502020204030204" pitchFamily="34" charset="0"/>
                <a:cs typeface="Arial" pitchFamily="34" charset="0"/>
              </a:rPr>
              <a:t>Preface</a:t>
            </a:r>
            <a:endParaRPr lang="en-IN" sz="2200" b="1" dirty="0">
              <a:solidFill>
                <a:srgbClr val="C00000"/>
              </a:solidFill>
              <a:latin typeface="Arial" pitchFamily="34" charset="0"/>
              <a:cs typeface="Arial" pitchFamily="34" charset="0"/>
            </a:endParaRPr>
          </a:p>
        </p:txBody>
      </p:sp>
      <p:sp>
        <p:nvSpPr>
          <p:cNvPr id="4" name="Content Placeholder 3"/>
          <p:cNvSpPr>
            <a:spLocks noGrp="1"/>
          </p:cNvSpPr>
          <p:nvPr>
            <p:ph idx="1"/>
          </p:nvPr>
        </p:nvSpPr>
        <p:spPr>
          <a:xfrm>
            <a:off x="-2" y="692331"/>
            <a:ext cx="10096501" cy="6327594"/>
          </a:xfrm>
          <a:solidFill>
            <a:schemeClr val="accent1">
              <a:lumMod val="40000"/>
              <a:lumOff val="60000"/>
            </a:schemeClr>
          </a:solidFill>
        </p:spPr>
        <p:txBody>
          <a:bodyPr>
            <a:normAutofit fontScale="77500" lnSpcReduction="20000"/>
          </a:bodyPr>
          <a:lstStyle/>
          <a:p>
            <a:pPr algn="just">
              <a:buNone/>
            </a:pPr>
            <a:r>
              <a:rPr lang="en-IN" sz="1900" dirty="0">
                <a:latin typeface="Arial" pitchFamily="34" charset="0"/>
                <a:cs typeface="Arial" pitchFamily="34" charset="0"/>
              </a:rPr>
              <a:t>       It has come to the notice of Reserve Bank of India that unscrupulous elements are defrauding and misleading members of public by using innovative modus operandi including social media techniques, mobile phone calls, etc. In view of this, the Reserve Bank cautions members of public to be aware of fraudulent messages, spurious calls, unknown links, false notifications, unauthorized QR Codes, etc. promising help in securing concessions / expediting response from banks and financial service providers in any manner.</a:t>
            </a:r>
            <a:endParaRPr lang="en-US" sz="1900" dirty="0">
              <a:latin typeface="Arial" pitchFamily="34" charset="0"/>
              <a:cs typeface="Arial" pitchFamily="34" charset="0"/>
            </a:endParaRPr>
          </a:p>
          <a:p>
            <a:pPr algn="just">
              <a:buNone/>
            </a:pPr>
            <a:r>
              <a:rPr lang="en-IN" sz="1900" dirty="0">
                <a:latin typeface="Arial" pitchFamily="34" charset="0"/>
                <a:cs typeface="Arial" pitchFamily="34" charset="0"/>
              </a:rPr>
              <a:t>       Fraudsters attempt to get confidential details like user id, login / transaction password, OTP (one time password), debit / credit card details such as PIN, CVV, expiry date and other personal information. Some of the typical modus operandi being used by fraudsters are – </a:t>
            </a:r>
          </a:p>
          <a:p>
            <a:pPr lvl="0" algn="just"/>
            <a:r>
              <a:rPr lang="en-IN" sz="1900" b="1" dirty="0" err="1">
                <a:latin typeface="Arial" pitchFamily="34" charset="0"/>
                <a:cs typeface="Arial" pitchFamily="34" charset="0"/>
              </a:rPr>
              <a:t>Vishing</a:t>
            </a:r>
            <a:r>
              <a:rPr lang="en-IN" sz="1900" dirty="0">
                <a:latin typeface="Arial" pitchFamily="34" charset="0"/>
                <a:cs typeface="Arial" pitchFamily="34" charset="0"/>
              </a:rPr>
              <a:t> - phone calls pretending to be from bank / non-bank e-wallet providers / telecom service providers in order to lure customers into sharing confidential details in the pretext of KYC-</a:t>
            </a:r>
            <a:r>
              <a:rPr lang="en-IN" sz="1900" dirty="0" err="1">
                <a:latin typeface="Arial" pitchFamily="34" charset="0"/>
                <a:cs typeface="Arial" pitchFamily="34" charset="0"/>
              </a:rPr>
              <a:t>updation</a:t>
            </a:r>
            <a:r>
              <a:rPr lang="en-IN" sz="1900" dirty="0">
                <a:latin typeface="Arial" pitchFamily="34" charset="0"/>
                <a:cs typeface="Arial" pitchFamily="34" charset="0"/>
              </a:rPr>
              <a:t>, unblocking of account / SIM-card, crediting debited amount, etc.</a:t>
            </a:r>
            <a:endParaRPr lang="en-US" sz="1900" dirty="0">
              <a:latin typeface="Arial" pitchFamily="34" charset="0"/>
              <a:cs typeface="Arial" pitchFamily="34" charset="0"/>
            </a:endParaRPr>
          </a:p>
          <a:p>
            <a:pPr lvl="0" algn="just"/>
            <a:r>
              <a:rPr lang="en-IN" sz="1900" b="1" dirty="0">
                <a:latin typeface="Arial" pitchFamily="34" charset="0"/>
                <a:cs typeface="Arial" pitchFamily="34" charset="0"/>
              </a:rPr>
              <a:t>Phishing</a:t>
            </a:r>
            <a:r>
              <a:rPr lang="en-IN" sz="1900" dirty="0">
                <a:latin typeface="Arial" pitchFamily="34" charset="0"/>
                <a:cs typeface="Arial" pitchFamily="34" charset="0"/>
              </a:rPr>
              <a:t> - spoofed emails and / or SMSs designed to dupe customers into thinking that the communication has originated from their bank / e-wallet provider and contain links to extract confidential details. </a:t>
            </a:r>
            <a:endParaRPr lang="en-US" sz="1900" dirty="0">
              <a:latin typeface="Arial" pitchFamily="34" charset="0"/>
              <a:cs typeface="Arial" pitchFamily="34" charset="0"/>
            </a:endParaRPr>
          </a:p>
          <a:p>
            <a:pPr lvl="0" algn="just"/>
            <a:r>
              <a:rPr lang="en-IN" sz="1900" b="1" dirty="0">
                <a:latin typeface="Arial" pitchFamily="34" charset="0"/>
                <a:cs typeface="Arial" pitchFamily="34" charset="0"/>
              </a:rPr>
              <a:t>Remote Access</a:t>
            </a:r>
            <a:r>
              <a:rPr lang="en-IN" sz="1900" dirty="0">
                <a:latin typeface="Arial" pitchFamily="34" charset="0"/>
                <a:cs typeface="Arial" pitchFamily="34" charset="0"/>
              </a:rPr>
              <a:t> - by luring customer to download an application on their mobile phone / computer which is able to access all the customers’ data on that customer device.</a:t>
            </a:r>
            <a:endParaRPr lang="en-US" sz="1900" dirty="0">
              <a:latin typeface="Arial" pitchFamily="34" charset="0"/>
              <a:cs typeface="Arial" pitchFamily="34" charset="0"/>
            </a:endParaRPr>
          </a:p>
          <a:p>
            <a:pPr lvl="0" algn="just"/>
            <a:r>
              <a:rPr lang="en-IN" sz="1900" dirty="0">
                <a:latin typeface="Arial" pitchFamily="34" charset="0"/>
                <a:cs typeface="Arial" pitchFamily="34" charset="0"/>
              </a:rPr>
              <a:t>Misuse the ‘collect request’ feature of UPI by sending fake payment requests with messages like ‘Enter your UPI PIN’ to receive money.</a:t>
            </a:r>
            <a:endParaRPr lang="en-US" sz="1900" dirty="0">
              <a:latin typeface="Arial" pitchFamily="34" charset="0"/>
              <a:cs typeface="Arial" pitchFamily="34" charset="0"/>
            </a:endParaRPr>
          </a:p>
          <a:p>
            <a:pPr lvl="0" algn="just"/>
            <a:r>
              <a:rPr lang="en-IN" sz="1900" dirty="0">
                <a:latin typeface="Arial" pitchFamily="34" charset="0"/>
                <a:cs typeface="Arial" pitchFamily="34" charset="0"/>
              </a:rPr>
              <a:t>Fake numbers of banks / e-wallet providers on web pages / social media and displayed by search engines, etc. </a:t>
            </a:r>
            <a:endParaRPr lang="en-US" sz="1900" dirty="0">
              <a:latin typeface="Arial" pitchFamily="34" charset="0"/>
              <a:cs typeface="Arial" pitchFamily="34" charset="0"/>
            </a:endParaRPr>
          </a:p>
          <a:p>
            <a:pPr algn="just">
              <a:buNone/>
            </a:pPr>
            <a:endParaRPr lang="en-US" sz="1900" dirty="0">
              <a:latin typeface="Arial" pitchFamily="34" charset="0"/>
              <a:cs typeface="Arial" pitchFamily="34" charset="0"/>
            </a:endParaRPr>
          </a:p>
          <a:p>
            <a:pPr algn="just">
              <a:buNone/>
            </a:pPr>
            <a:r>
              <a:rPr lang="en-IN" sz="1900" dirty="0">
                <a:latin typeface="Arial" pitchFamily="34" charset="0"/>
                <a:cs typeface="Arial" pitchFamily="34" charset="0"/>
              </a:rPr>
              <a:t>      On March 7, 2022 it published a booklet named </a:t>
            </a:r>
            <a:r>
              <a:rPr lang="en-IN" sz="1900" b="1" dirty="0">
                <a:solidFill>
                  <a:srgbClr val="C00000"/>
                </a:solidFill>
                <a:latin typeface="Arial" pitchFamily="34" charset="0"/>
                <a:cs typeface="Arial" pitchFamily="34" charset="0"/>
              </a:rPr>
              <a:t>‘BE(A)WARE</a:t>
            </a:r>
            <a:r>
              <a:rPr lang="en-IN" sz="1900" b="1" dirty="0">
                <a:solidFill>
                  <a:srgbClr val="C00000"/>
                </a:solidFill>
                <a:latin typeface="Arial" pitchFamily="34" charset="0"/>
                <a:ea typeface="Calibri" panose="020F0502020204030204" pitchFamily="34" charset="0"/>
                <a:cs typeface="Arial" pitchFamily="34" charset="0"/>
              </a:rPr>
              <a:t> </a:t>
            </a:r>
            <a:r>
              <a:rPr lang="en-IN" sz="1900" b="1" dirty="0">
                <a:solidFill>
                  <a:schemeClr val="accent5">
                    <a:lumMod val="60000"/>
                    <a:lumOff val="40000"/>
                  </a:schemeClr>
                </a:solidFill>
                <a:latin typeface="Arial" pitchFamily="34" charset="0"/>
                <a:cs typeface="Arial" pitchFamily="34" charset="0"/>
              </a:rPr>
              <a:t> </a:t>
            </a:r>
            <a:r>
              <a:rPr lang="en-IN" sz="1900" dirty="0">
                <a:latin typeface="Arial" pitchFamily="34" charset="0"/>
                <a:cs typeface="Arial" pitchFamily="34" charset="0"/>
              </a:rPr>
              <a:t>- A Booklet on Modus Operandi of Financial Frauds’ that talked about modus operandi of various digital frauds and steps that can be taken to prevent the same. Following are some of the key frauds that users must lookout for while conducting their next financial transaction:</a:t>
            </a:r>
            <a:endParaRPr lang="en-US" sz="1900" dirty="0">
              <a:latin typeface="Arial" pitchFamily="34" charset="0"/>
              <a:cs typeface="Arial" pitchFamily="34" charset="0"/>
            </a:endParaRPr>
          </a:p>
          <a:p>
            <a:pPr algn="just">
              <a:buNone/>
            </a:pPr>
            <a:r>
              <a:rPr lang="en-IN" sz="1900" dirty="0">
                <a:latin typeface="Arial" pitchFamily="34" charset="0"/>
                <a:cs typeface="Arial" pitchFamily="34" charset="0"/>
              </a:rPr>
              <a:t>       According to the report, the charging port of a mobile phone can also be used to transfer files and data. The RBI says it is of utmost importance for the customer to avoid using any public and unknown charging port or cables as fraudsters may use such public charging ports to transfer malware to customers’ phones and access, take control or steal data such as emails, SMS and saved passwords.</a:t>
            </a:r>
            <a:endParaRPr lang="en-US" sz="1900" dirty="0">
              <a:latin typeface="Arial" pitchFamily="34" charset="0"/>
              <a:cs typeface="Arial" pitchFamily="34" charset="0"/>
            </a:endParaRPr>
          </a:p>
          <a:p>
            <a:endParaRPr lang="en-US" dirty="0"/>
          </a:p>
        </p:txBody>
      </p:sp>
    </p:spTree>
    <p:extLst>
      <p:ext uri="{BB962C8B-B14F-4D97-AF65-F5344CB8AC3E}">
        <p14:creationId xmlns="" xmlns:p14="http://schemas.microsoft.com/office/powerpoint/2010/main" val="144719625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7A1C57E-E5E1-4CBD-A9EF-FA00183D2CD7}"/>
              </a:ext>
            </a:extLst>
          </p:cNvPr>
          <p:cNvSpPr>
            <a:spLocks noGrp="1"/>
          </p:cNvSpPr>
          <p:nvPr>
            <p:ph type="title"/>
          </p:nvPr>
        </p:nvSpPr>
        <p:spPr>
          <a:xfrm>
            <a:off x="1" y="0"/>
            <a:ext cx="10228216" cy="627017"/>
          </a:xfrm>
          <a:solidFill>
            <a:schemeClr val="accent1">
              <a:lumMod val="20000"/>
              <a:lumOff val="80000"/>
            </a:schemeClr>
          </a:solidFill>
        </p:spPr>
        <p:txBody>
          <a:bodyPr>
            <a:noAutofit/>
          </a:bodyPr>
          <a:lstStyle/>
          <a:p>
            <a:pPr algn="just"/>
            <a:r>
              <a:rPr lang="en-IN" sz="2000" b="1" dirty="0">
                <a:solidFill>
                  <a:schemeClr val="accent5"/>
                </a:solidFill>
                <a:latin typeface="Arial" pitchFamily="34" charset="0"/>
                <a:cs typeface="Arial" pitchFamily="34" charset="0"/>
              </a:rPr>
              <a:t>     Modus Operandi and Precautions to be taken against Fraudulent Transactions</a:t>
            </a:r>
            <a:endParaRPr lang="en-US" sz="2000" dirty="0">
              <a:solidFill>
                <a:schemeClr val="accent5"/>
              </a:solidFill>
              <a:latin typeface="Arial" pitchFamily="34" charset="0"/>
              <a:cs typeface="Arial" pitchFamily="34" charset="0"/>
            </a:endParaRPr>
          </a:p>
        </p:txBody>
      </p:sp>
      <p:sp>
        <p:nvSpPr>
          <p:cNvPr id="3" name="Content Placeholder 2">
            <a:extLst>
              <a:ext uri="{FF2B5EF4-FFF2-40B4-BE49-F238E27FC236}">
                <a16:creationId xmlns="" xmlns:a16="http://schemas.microsoft.com/office/drawing/2014/main" id="{B5321315-B506-D3F1-341F-311F4DBFFF93}"/>
              </a:ext>
            </a:extLst>
          </p:cNvPr>
          <p:cNvSpPr>
            <a:spLocks noGrp="1"/>
          </p:cNvSpPr>
          <p:nvPr>
            <p:ph idx="1"/>
          </p:nvPr>
        </p:nvSpPr>
        <p:spPr>
          <a:xfrm>
            <a:off x="-2" y="600890"/>
            <a:ext cx="10228219" cy="6257109"/>
          </a:xfrm>
          <a:solidFill>
            <a:schemeClr val="accent1">
              <a:lumMod val="40000"/>
              <a:lumOff val="60000"/>
            </a:schemeClr>
          </a:solidFill>
        </p:spPr>
        <p:txBody>
          <a:bodyPr>
            <a:normAutofit fontScale="25000" lnSpcReduction="20000"/>
          </a:bodyPr>
          <a:lstStyle/>
          <a:p>
            <a:pPr lvl="0">
              <a:buNone/>
            </a:pPr>
            <a:r>
              <a:rPr lang="en-US" sz="6400" b="1" dirty="0">
                <a:solidFill>
                  <a:srgbClr val="FF0000"/>
                </a:solidFill>
                <a:latin typeface="Arial" pitchFamily="34" charset="0"/>
                <a:cs typeface="Arial" pitchFamily="34" charset="0"/>
              </a:rPr>
              <a:t>1. </a:t>
            </a:r>
            <a:r>
              <a:rPr lang="en-US" sz="6400" b="1" dirty="0" err="1">
                <a:solidFill>
                  <a:srgbClr val="FF0000"/>
                </a:solidFill>
                <a:latin typeface="Arial" pitchFamily="34" charset="0"/>
                <a:cs typeface="Arial" pitchFamily="34" charset="0"/>
              </a:rPr>
              <a:t>Phising</a:t>
            </a:r>
            <a:r>
              <a:rPr lang="en-US" sz="6400" b="1" dirty="0">
                <a:solidFill>
                  <a:srgbClr val="FF0000"/>
                </a:solidFill>
                <a:latin typeface="Arial" pitchFamily="34" charset="0"/>
                <a:cs typeface="Arial" pitchFamily="34" charset="0"/>
              </a:rPr>
              <a:t> Links</a:t>
            </a:r>
          </a:p>
          <a:p>
            <a:pPr lvl="0">
              <a:buNone/>
            </a:pPr>
            <a:r>
              <a:rPr lang="en-US" sz="6400" b="1" dirty="0">
                <a:latin typeface="Arial" pitchFamily="34" charset="0"/>
                <a:cs typeface="Arial" pitchFamily="34" charset="0"/>
              </a:rPr>
              <a:t>    Modus Operandi</a:t>
            </a:r>
            <a:r>
              <a:rPr lang="en-US" sz="6400" b="1" dirty="0">
                <a:solidFill>
                  <a:srgbClr val="FF0000"/>
                </a:solidFill>
                <a:latin typeface="Arial" pitchFamily="34" charset="0"/>
                <a:cs typeface="Arial" pitchFamily="34" charset="0"/>
              </a:rPr>
              <a:t> </a:t>
            </a:r>
            <a:endParaRPr lang="en-US" sz="6400" dirty="0">
              <a:solidFill>
                <a:srgbClr val="FF0000"/>
              </a:solidFill>
              <a:latin typeface="Arial" pitchFamily="34" charset="0"/>
              <a:cs typeface="Arial" pitchFamily="34" charset="0"/>
            </a:endParaRPr>
          </a:p>
          <a:p>
            <a:pPr lvl="0" algn="just">
              <a:buFont typeface="Wingdings" pitchFamily="2" charset="2"/>
              <a:buChar char="v"/>
            </a:pPr>
            <a:r>
              <a:rPr lang="en-US" sz="5600" dirty="0">
                <a:latin typeface="Arial" pitchFamily="34" charset="0"/>
                <a:cs typeface="Arial" pitchFamily="34" charset="0"/>
              </a:rPr>
              <a:t>Fraudsters create a third-party phishing website which looks like an existing genuine website, such as - a bank’s website or an e-commerce website or a search engine, etc. </a:t>
            </a:r>
          </a:p>
          <a:p>
            <a:pPr lvl="0" algn="just">
              <a:buFont typeface="Wingdings" pitchFamily="2" charset="2"/>
              <a:buChar char="v"/>
            </a:pPr>
            <a:r>
              <a:rPr lang="en-US" sz="5600" dirty="0">
                <a:latin typeface="Arial" pitchFamily="34" charset="0"/>
                <a:cs typeface="Arial" pitchFamily="34" charset="0"/>
              </a:rPr>
              <a:t>Links to these websites are circulated by fraudsters through Short Message Service (SMS) / social media / email / Instant Messenger, etc.</a:t>
            </a:r>
          </a:p>
          <a:p>
            <a:pPr lvl="0" algn="just">
              <a:buFont typeface="Wingdings" pitchFamily="2" charset="2"/>
              <a:buChar char="v"/>
            </a:pPr>
            <a:r>
              <a:rPr lang="en-US" sz="5600" dirty="0">
                <a:latin typeface="Arial" pitchFamily="34" charset="0"/>
                <a:cs typeface="Arial" pitchFamily="34" charset="0"/>
              </a:rPr>
              <a:t>Many   customers   click   on   the   link without checking the detailed Uniform Resource  Locator (URL)  and  enter secure credentials such as Personal Identification Number (PIN), One Time Password (OTP), Password, etc., which are captured and used by the fraudsters. </a:t>
            </a:r>
          </a:p>
          <a:p>
            <a:pPr lvl="0" algn="just">
              <a:buFont typeface="Wingdings" pitchFamily="2" charset="2"/>
              <a:buChar char="v"/>
            </a:pPr>
            <a:endParaRPr lang="en-IN" sz="5600" dirty="0">
              <a:latin typeface="Arial" pitchFamily="34" charset="0"/>
              <a:cs typeface="Arial" pitchFamily="34" charset="0"/>
            </a:endParaRPr>
          </a:p>
          <a:p>
            <a:pPr lvl="0" algn="just">
              <a:buFont typeface="Wingdings" pitchFamily="2" charset="2"/>
              <a:buChar char="v"/>
            </a:pPr>
            <a:endParaRPr lang="en-IN" sz="5600" dirty="0">
              <a:latin typeface="Arial" pitchFamily="34" charset="0"/>
              <a:cs typeface="Arial" pitchFamily="34" charset="0"/>
            </a:endParaRPr>
          </a:p>
          <a:p>
            <a:pPr lvl="0" algn="just">
              <a:buFont typeface="Wingdings" pitchFamily="2" charset="2"/>
              <a:buChar char="v"/>
            </a:pPr>
            <a:endParaRPr lang="en-US" sz="5600" dirty="0">
              <a:latin typeface="Arial" pitchFamily="34" charset="0"/>
              <a:cs typeface="Arial" pitchFamily="34" charset="0"/>
            </a:endParaRPr>
          </a:p>
          <a:p>
            <a:pPr lvl="0" algn="just">
              <a:buNone/>
            </a:pPr>
            <a:endParaRPr lang="en-US" sz="2500" dirty="0">
              <a:latin typeface="Arial" pitchFamily="34" charset="0"/>
              <a:cs typeface="Arial" pitchFamily="34" charset="0"/>
            </a:endParaRPr>
          </a:p>
          <a:p>
            <a:pPr lvl="0" algn="just">
              <a:buNone/>
            </a:pPr>
            <a:endParaRPr lang="en-US" sz="2500" dirty="0">
              <a:latin typeface="Arial" pitchFamily="34" charset="0"/>
              <a:cs typeface="Arial" pitchFamily="34" charset="0"/>
            </a:endParaRPr>
          </a:p>
          <a:p>
            <a:pPr lvl="0" algn="just">
              <a:buNone/>
            </a:pPr>
            <a:endParaRPr lang="en-US" sz="2500" dirty="0">
              <a:latin typeface="Arial" pitchFamily="34" charset="0"/>
              <a:cs typeface="Arial" pitchFamily="34" charset="0"/>
            </a:endParaRPr>
          </a:p>
          <a:p>
            <a:pPr>
              <a:buNone/>
            </a:pPr>
            <a:r>
              <a:rPr lang="en-US" sz="6400" b="1" dirty="0">
                <a:solidFill>
                  <a:srgbClr val="FF0000"/>
                </a:solidFill>
                <a:latin typeface="Arial" pitchFamily="34" charset="0"/>
                <a:cs typeface="Arial" pitchFamily="34" charset="0"/>
              </a:rPr>
              <a:t>       Precautions </a:t>
            </a:r>
            <a:endParaRPr lang="en-US" sz="11200" b="1" dirty="0">
              <a:solidFill>
                <a:srgbClr val="FF0000"/>
              </a:solidFill>
              <a:latin typeface="Arial" pitchFamily="34" charset="0"/>
              <a:cs typeface="Arial" pitchFamily="34" charset="0"/>
            </a:endParaRPr>
          </a:p>
          <a:p>
            <a:pPr lvl="0" algn="just"/>
            <a:r>
              <a:rPr lang="en-US" sz="5600" dirty="0">
                <a:latin typeface="Arial" pitchFamily="34" charset="0"/>
                <a:cs typeface="Arial" pitchFamily="34" charset="0"/>
              </a:rPr>
              <a:t>Do not click on unknown / unverified links and immediately delete such SMS / email sent by unknown sender to avoid accessing them by mistake in future. </a:t>
            </a:r>
          </a:p>
          <a:p>
            <a:pPr lvl="0" algn="just"/>
            <a:r>
              <a:rPr lang="en-US" sz="5600" dirty="0">
                <a:latin typeface="Arial" pitchFamily="34" charset="0"/>
                <a:cs typeface="Arial" pitchFamily="34" charset="0"/>
              </a:rPr>
              <a:t>Unsubscribe the mails providing links to a bank / e-commerce / search engine website and block the sender’s e-mail ID, before deleting such emails. </a:t>
            </a:r>
          </a:p>
          <a:p>
            <a:pPr lvl="0" algn="just"/>
            <a:r>
              <a:rPr lang="en-US" sz="5600" dirty="0">
                <a:latin typeface="Arial" pitchFamily="34" charset="0"/>
                <a:cs typeface="Arial" pitchFamily="34" charset="0"/>
              </a:rPr>
              <a:t>Always go to the official website of your bank / service provider. Carefully verify the website details especially where it requires entering financial credentials. Check for the secure sign (https with a padlock symbol) on the website before entering secure credentials. </a:t>
            </a:r>
          </a:p>
          <a:p>
            <a:pPr lvl="0" algn="just"/>
            <a:r>
              <a:rPr lang="en-US" sz="5600" dirty="0">
                <a:latin typeface="Arial" pitchFamily="34" charset="0"/>
                <a:cs typeface="Arial" pitchFamily="34" charset="0"/>
              </a:rPr>
              <a:t>Check URLs and domain names received in emails for spelling errors. In case of suspicion, inform.</a:t>
            </a:r>
          </a:p>
          <a:p>
            <a:pPr>
              <a:buNone/>
            </a:pPr>
            <a:endParaRPr lang="en-US" sz="1400" b="1" dirty="0">
              <a:solidFill>
                <a:srgbClr val="FF0000"/>
              </a:solidFill>
              <a:latin typeface="Arial" pitchFamily="34" charset="0"/>
              <a:cs typeface="Arial" pitchFamily="34" charset="0"/>
            </a:endParaRPr>
          </a:p>
          <a:p>
            <a:pPr lvl="0">
              <a:buFont typeface="Wingdings" pitchFamily="2" charset="2"/>
              <a:buChar char="v"/>
            </a:pPr>
            <a:endParaRPr lang="en-US" sz="1400" dirty="0">
              <a:latin typeface="Arial" pitchFamily="34" charset="0"/>
              <a:cs typeface="Arial" pitchFamily="34" charset="0"/>
            </a:endParaRPr>
          </a:p>
          <a:p>
            <a:pPr marL="685800" lvl="0">
              <a:lnSpc>
                <a:spcPct val="150000"/>
              </a:lnSpc>
              <a:spcBef>
                <a:spcPts val="170"/>
              </a:spcBef>
              <a:spcAft>
                <a:spcPts val="1000"/>
              </a:spcAft>
              <a:buNone/>
            </a:pPr>
            <a:r>
              <a:rPr lang="en-US" b="1" dirty="0"/>
              <a:t> </a:t>
            </a:r>
            <a:endParaRPr lang="en-US" dirty="0"/>
          </a:p>
          <a:p>
            <a:pPr indent="0">
              <a:lnSpc>
                <a:spcPct val="150000"/>
              </a:lnSpc>
              <a:spcBef>
                <a:spcPts val="170"/>
              </a:spcBef>
              <a:spcAft>
                <a:spcPts val="1000"/>
              </a:spcAft>
              <a:buNone/>
            </a:pPr>
            <a:endParaRPr lang="en-US" sz="1800" b="1" dirty="0">
              <a:solidFill>
                <a:srgbClr val="0E0E0E"/>
              </a:solidFill>
              <a:effectLst/>
              <a:latin typeface="Times New Roman" panose="02020603050405020304" pitchFamily="18" charset="0"/>
              <a:ea typeface="Calibri" panose="020F0502020204030204" pitchFamily="34" charset="0"/>
              <a:cs typeface="Mangal" panose="02040503050203030202" pitchFamily="18" charset="0"/>
            </a:endParaRPr>
          </a:p>
        </p:txBody>
      </p:sp>
      <p:pic>
        <p:nvPicPr>
          <p:cNvPr id="4" name="Picture 3" descr="C:\Users\S33468.PSB\Downloads\1.PNG"/>
          <p:cNvPicPr/>
          <p:nvPr/>
        </p:nvPicPr>
        <p:blipFill>
          <a:blip r:embed="rId2">
            <a:extLst>
              <a:ext uri="{28A0092B-C50C-407E-A947-70E740481C1C}">
                <a14:useLocalDpi xmlns="" xmlns:a14="http://schemas.microsoft.com/office/drawing/2010/main" val="0"/>
              </a:ext>
            </a:extLst>
          </a:blip>
          <a:srcRect/>
          <a:stretch>
            <a:fillRect/>
          </a:stretch>
        </p:blipFill>
        <p:spPr bwMode="auto">
          <a:xfrm>
            <a:off x="5473338" y="2677886"/>
            <a:ext cx="2473234" cy="1894115"/>
          </a:xfrm>
          <a:prstGeom prst="rect">
            <a:avLst/>
          </a:prstGeom>
          <a:noFill/>
          <a:ln>
            <a:noFill/>
          </a:ln>
        </p:spPr>
      </p:pic>
    </p:spTree>
    <p:extLst>
      <p:ext uri="{BB962C8B-B14F-4D97-AF65-F5344CB8AC3E}">
        <p14:creationId xmlns="" xmlns:p14="http://schemas.microsoft.com/office/powerpoint/2010/main" val="4072180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0175966" cy="535577"/>
          </a:xfrm>
          <a:solidFill>
            <a:schemeClr val="accent1">
              <a:lumMod val="20000"/>
              <a:lumOff val="80000"/>
            </a:schemeClr>
          </a:solidFill>
        </p:spPr>
        <p:txBody>
          <a:bodyPr>
            <a:normAutofit/>
          </a:bodyPr>
          <a:lstStyle/>
          <a:p>
            <a:r>
              <a:rPr lang="en-IN" sz="2000" b="1" dirty="0">
                <a:solidFill>
                  <a:schemeClr val="accent5"/>
                </a:solidFill>
                <a:latin typeface="Arial" pitchFamily="34" charset="0"/>
                <a:cs typeface="Arial" pitchFamily="34" charset="0"/>
              </a:rPr>
              <a:t>     Modus Operandi and Precautions to be taken against Fraudulent Transactions</a:t>
            </a:r>
            <a:endParaRPr lang="en-US" sz="2000" dirty="0"/>
          </a:p>
        </p:txBody>
      </p:sp>
      <p:sp>
        <p:nvSpPr>
          <p:cNvPr id="3" name="Content Placeholder 2"/>
          <p:cNvSpPr>
            <a:spLocks noGrp="1"/>
          </p:cNvSpPr>
          <p:nvPr>
            <p:ph idx="1"/>
          </p:nvPr>
        </p:nvSpPr>
        <p:spPr>
          <a:xfrm>
            <a:off x="0" y="483326"/>
            <a:ext cx="10175966" cy="6374674"/>
          </a:xfrm>
          <a:solidFill>
            <a:schemeClr val="accent1">
              <a:lumMod val="40000"/>
              <a:lumOff val="60000"/>
            </a:schemeClr>
          </a:solidFill>
        </p:spPr>
        <p:txBody>
          <a:bodyPr>
            <a:normAutofit/>
          </a:bodyPr>
          <a:lstStyle/>
          <a:p>
            <a:pPr lvl="0">
              <a:buNone/>
            </a:pPr>
            <a:r>
              <a:rPr lang="en-US" sz="1600" b="1" dirty="0">
                <a:solidFill>
                  <a:srgbClr val="FF0000"/>
                </a:solidFill>
                <a:latin typeface="Arial" pitchFamily="34" charset="0"/>
                <a:cs typeface="Arial" pitchFamily="34" charset="0"/>
              </a:rPr>
              <a:t>2.    </a:t>
            </a:r>
            <a:r>
              <a:rPr lang="en-US" sz="1600" b="1" dirty="0" err="1">
                <a:solidFill>
                  <a:srgbClr val="FF0000"/>
                </a:solidFill>
                <a:latin typeface="Arial" pitchFamily="34" charset="0"/>
                <a:cs typeface="Arial" pitchFamily="34" charset="0"/>
              </a:rPr>
              <a:t>Vishing</a:t>
            </a:r>
            <a:r>
              <a:rPr lang="en-US" sz="1600" b="1" dirty="0">
                <a:solidFill>
                  <a:srgbClr val="FF0000"/>
                </a:solidFill>
                <a:latin typeface="Arial" pitchFamily="34" charset="0"/>
                <a:cs typeface="Arial" pitchFamily="34" charset="0"/>
              </a:rPr>
              <a:t> Calls</a:t>
            </a:r>
          </a:p>
          <a:p>
            <a:pPr>
              <a:buNone/>
            </a:pPr>
            <a:r>
              <a:rPr lang="en-US" sz="1600" b="1" dirty="0">
                <a:solidFill>
                  <a:srgbClr val="FF0000"/>
                </a:solidFill>
                <a:latin typeface="Arial" pitchFamily="34" charset="0"/>
                <a:cs typeface="Arial" pitchFamily="34" charset="0"/>
              </a:rPr>
              <a:t>       </a:t>
            </a:r>
            <a:r>
              <a:rPr lang="en-US" sz="1600" b="1" dirty="0">
                <a:latin typeface="Arial" pitchFamily="34" charset="0"/>
                <a:cs typeface="Arial" pitchFamily="34" charset="0"/>
              </a:rPr>
              <a:t>Modus Operandi</a:t>
            </a:r>
          </a:p>
          <a:p>
            <a:pPr lvl="0" algn="just">
              <a:buFont typeface="Wingdings" pitchFamily="2" charset="2"/>
              <a:buChar char="v"/>
            </a:pPr>
            <a:r>
              <a:rPr lang="en-US" sz="1400" dirty="0">
                <a:latin typeface="Arial" pitchFamily="34" charset="0"/>
                <a:cs typeface="Arial" pitchFamily="34" charset="0"/>
              </a:rPr>
              <a:t>Imposters call or approach the customers through telephone call / social media posing as bankers / company executives /insurance agents / government officials, etc. To gain confidence, imposters share a few customer details such as the customer’s name or date of birth. </a:t>
            </a:r>
          </a:p>
          <a:p>
            <a:pPr lvl="0" algn="just">
              <a:buFont typeface="Wingdings" pitchFamily="2" charset="2"/>
              <a:buChar char="v"/>
            </a:pPr>
            <a:r>
              <a:rPr lang="en-US" sz="1400" dirty="0">
                <a:latin typeface="Arial" pitchFamily="34" charset="0"/>
                <a:cs typeface="Arial" pitchFamily="34" charset="0"/>
              </a:rPr>
              <a:t>In some cases, imposters pressurize / trick customers  into  sharing  confidential  details such  as  passwords/  OTP/  PIN/  Car Verification Value(CVV) etc., by citing an urgency/emergency such as - need to block an un-</a:t>
            </a:r>
            <a:r>
              <a:rPr lang="en-US" sz="1400" dirty="0" err="1">
                <a:latin typeface="Arial" pitchFamily="34" charset="0"/>
                <a:cs typeface="Arial" pitchFamily="34" charset="0"/>
              </a:rPr>
              <a:t>authorised</a:t>
            </a:r>
            <a:r>
              <a:rPr lang="en-US" sz="1400" dirty="0">
                <a:latin typeface="Arial" pitchFamily="34" charset="0"/>
                <a:cs typeface="Arial" pitchFamily="34" charset="0"/>
              </a:rPr>
              <a:t> transaction, payment required to stop some penalty, an attractive discount, etc. These credentials are then used to defraud the customers. </a:t>
            </a:r>
          </a:p>
          <a:p>
            <a:pPr lvl="0" algn="just">
              <a:buNone/>
            </a:pPr>
            <a:endParaRPr lang="en-US" sz="1400" dirty="0">
              <a:latin typeface="Arial" pitchFamily="34" charset="0"/>
              <a:cs typeface="Arial" pitchFamily="34" charset="0"/>
            </a:endParaRPr>
          </a:p>
          <a:p>
            <a:pPr lvl="0" algn="just">
              <a:buNone/>
            </a:pPr>
            <a:r>
              <a:rPr lang="en-US" sz="1400" b="1" dirty="0">
                <a:solidFill>
                  <a:srgbClr val="FF0000"/>
                </a:solidFill>
                <a:latin typeface="Arial" pitchFamily="34" charset="0"/>
                <a:cs typeface="Arial" pitchFamily="34" charset="0"/>
              </a:rPr>
              <a:t>        </a:t>
            </a:r>
          </a:p>
          <a:p>
            <a:pPr lvl="0" algn="just">
              <a:buNone/>
            </a:pPr>
            <a:endParaRPr lang="en-US" sz="1400" b="1" dirty="0">
              <a:solidFill>
                <a:srgbClr val="FF0000"/>
              </a:solidFill>
              <a:latin typeface="Arial" pitchFamily="34" charset="0"/>
              <a:cs typeface="Arial" pitchFamily="34" charset="0"/>
            </a:endParaRPr>
          </a:p>
          <a:p>
            <a:pPr lvl="0" algn="just">
              <a:buNone/>
            </a:pPr>
            <a:r>
              <a:rPr lang="en-US" sz="1400" b="1" dirty="0">
                <a:solidFill>
                  <a:srgbClr val="FF0000"/>
                </a:solidFill>
                <a:latin typeface="Arial" pitchFamily="34" charset="0"/>
                <a:cs typeface="Arial" pitchFamily="34" charset="0"/>
              </a:rPr>
              <a:t>    </a:t>
            </a:r>
          </a:p>
          <a:p>
            <a:pPr lvl="0" algn="just">
              <a:buNone/>
            </a:pPr>
            <a:endParaRPr lang="en-US" sz="1400" b="1" dirty="0">
              <a:solidFill>
                <a:srgbClr val="FF0000"/>
              </a:solidFill>
              <a:latin typeface="Arial" pitchFamily="34" charset="0"/>
              <a:cs typeface="Arial" pitchFamily="34" charset="0"/>
            </a:endParaRPr>
          </a:p>
          <a:p>
            <a:pPr lvl="0" algn="just">
              <a:buNone/>
            </a:pPr>
            <a:r>
              <a:rPr lang="en-US" sz="1400" b="1" dirty="0">
                <a:solidFill>
                  <a:srgbClr val="FF0000"/>
                </a:solidFill>
                <a:latin typeface="Arial" pitchFamily="34" charset="0"/>
                <a:cs typeface="Arial" pitchFamily="34" charset="0"/>
              </a:rPr>
              <a:t>      </a:t>
            </a:r>
          </a:p>
          <a:p>
            <a:pPr lvl="0" algn="just">
              <a:buNone/>
            </a:pPr>
            <a:r>
              <a:rPr lang="en-US" sz="1400" b="1" dirty="0">
                <a:solidFill>
                  <a:srgbClr val="FF0000"/>
                </a:solidFill>
                <a:latin typeface="Arial" pitchFamily="34" charset="0"/>
                <a:cs typeface="Arial" pitchFamily="34" charset="0"/>
              </a:rPr>
              <a:t>       </a:t>
            </a:r>
            <a:r>
              <a:rPr lang="en-US" sz="1600" b="1" dirty="0">
                <a:solidFill>
                  <a:srgbClr val="FF0000"/>
                </a:solidFill>
                <a:latin typeface="Arial" pitchFamily="34" charset="0"/>
                <a:cs typeface="Arial" pitchFamily="34" charset="0"/>
              </a:rPr>
              <a:t> Precautions </a:t>
            </a:r>
            <a:endParaRPr lang="en-US" sz="1400" b="1" dirty="0">
              <a:solidFill>
                <a:srgbClr val="FF0000"/>
              </a:solidFill>
              <a:latin typeface="Arial" pitchFamily="34" charset="0"/>
              <a:cs typeface="Arial" pitchFamily="34" charset="0"/>
            </a:endParaRPr>
          </a:p>
          <a:p>
            <a:pPr lvl="0" algn="just"/>
            <a:r>
              <a:rPr lang="en-US" sz="1400" dirty="0">
                <a:latin typeface="Arial" pitchFamily="34" charset="0"/>
                <a:cs typeface="Arial" pitchFamily="34" charset="0"/>
              </a:rPr>
              <a:t>Bank officials / financial institutions / RBI / any genuine entity never ask customers to </a:t>
            </a:r>
            <a:br>
              <a:rPr lang="en-US" sz="1400" dirty="0">
                <a:latin typeface="Arial" pitchFamily="34" charset="0"/>
                <a:cs typeface="Arial" pitchFamily="34" charset="0"/>
              </a:rPr>
            </a:br>
            <a:r>
              <a:rPr lang="en-US" sz="1400" dirty="0" smtClean="0">
                <a:latin typeface="Arial" pitchFamily="34" charset="0"/>
                <a:cs typeface="Arial" pitchFamily="34" charset="0"/>
              </a:rPr>
              <a:t>share </a:t>
            </a:r>
            <a:r>
              <a:rPr lang="en-US" sz="1400" dirty="0">
                <a:latin typeface="Arial" pitchFamily="34" charset="0"/>
                <a:cs typeface="Arial" pitchFamily="34" charset="0"/>
              </a:rPr>
              <a:t>confidential information such as username / password / card details / CVV / OTP.</a:t>
            </a:r>
          </a:p>
          <a:p>
            <a:pPr lvl="0" algn="just"/>
            <a:r>
              <a:rPr lang="en-US" sz="1400" dirty="0">
                <a:latin typeface="Arial" pitchFamily="34" charset="0"/>
                <a:cs typeface="Arial" pitchFamily="34" charset="0"/>
              </a:rPr>
              <a:t>Never share these confidential details with anyone, even your own family members, and friends. </a:t>
            </a:r>
          </a:p>
          <a:p>
            <a:pPr lvl="0" algn="just">
              <a:buNone/>
            </a:pPr>
            <a:endParaRPr lang="en-US" sz="1400" dirty="0">
              <a:latin typeface="Arial" pitchFamily="34" charset="0"/>
              <a:cs typeface="Arial" pitchFamily="34" charset="0"/>
            </a:endParaRPr>
          </a:p>
          <a:p>
            <a:pPr>
              <a:buNone/>
            </a:pPr>
            <a:endParaRPr lang="en-US" sz="1400" b="1" dirty="0">
              <a:latin typeface="Arial" pitchFamily="34" charset="0"/>
              <a:cs typeface="Arial" pitchFamily="34" charset="0"/>
            </a:endParaRPr>
          </a:p>
          <a:p>
            <a:pPr>
              <a:buNone/>
            </a:pPr>
            <a:endParaRPr lang="en-US" dirty="0"/>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817538" y="2939142"/>
            <a:ext cx="3182770" cy="2272939"/>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202092" cy="600891"/>
          </a:xfrm>
          <a:solidFill>
            <a:schemeClr val="accent1">
              <a:lumMod val="20000"/>
              <a:lumOff val="80000"/>
            </a:schemeClr>
          </a:solidFill>
        </p:spPr>
        <p:txBody>
          <a:bodyPr>
            <a:normAutofit/>
          </a:bodyPr>
          <a:lstStyle/>
          <a:p>
            <a:pPr lvl="0"/>
            <a:r>
              <a:rPr lang="en-IN" sz="2000" b="1" dirty="0">
                <a:solidFill>
                  <a:schemeClr val="accent5"/>
                </a:solidFill>
                <a:latin typeface="Arial" pitchFamily="34" charset="0"/>
                <a:cs typeface="Arial" pitchFamily="34" charset="0"/>
              </a:rPr>
              <a:t>    Modus Operandi and Precautions to be taken against Fraudulent Transactions</a:t>
            </a:r>
            <a:endParaRPr lang="en-US" sz="2000" dirty="0"/>
          </a:p>
        </p:txBody>
      </p:sp>
      <p:sp>
        <p:nvSpPr>
          <p:cNvPr id="3" name="Content Placeholder 2"/>
          <p:cNvSpPr>
            <a:spLocks noGrp="1"/>
          </p:cNvSpPr>
          <p:nvPr>
            <p:ph idx="1"/>
          </p:nvPr>
        </p:nvSpPr>
        <p:spPr>
          <a:xfrm>
            <a:off x="-1" y="548640"/>
            <a:ext cx="10202092" cy="6309359"/>
          </a:xfrm>
          <a:solidFill>
            <a:schemeClr val="accent1">
              <a:lumMod val="40000"/>
              <a:lumOff val="60000"/>
            </a:schemeClr>
          </a:solidFill>
        </p:spPr>
        <p:txBody>
          <a:bodyPr>
            <a:normAutofit lnSpcReduction="10000"/>
          </a:bodyPr>
          <a:lstStyle/>
          <a:p>
            <a:pPr lvl="0">
              <a:buNone/>
            </a:pPr>
            <a:r>
              <a:rPr lang="en-US" sz="1600" b="1" dirty="0">
                <a:solidFill>
                  <a:srgbClr val="FF0000"/>
                </a:solidFill>
                <a:latin typeface="Arial" pitchFamily="34" charset="0"/>
                <a:cs typeface="Arial" pitchFamily="34" charset="0"/>
              </a:rPr>
              <a:t>3. Frauds using online sales platforms</a:t>
            </a:r>
          </a:p>
          <a:p>
            <a:pPr lvl="0">
              <a:buNone/>
            </a:pPr>
            <a:r>
              <a:rPr lang="en-US" sz="1600" b="1" dirty="0">
                <a:latin typeface="Arial" pitchFamily="34" charset="0"/>
                <a:cs typeface="Arial" pitchFamily="34" charset="0"/>
              </a:rPr>
              <a:t>    Modus Operandi</a:t>
            </a:r>
            <a:r>
              <a:rPr lang="en-US" sz="1600" b="1" dirty="0">
                <a:solidFill>
                  <a:srgbClr val="FF0000"/>
                </a:solidFill>
                <a:latin typeface="Arial" pitchFamily="34" charset="0"/>
                <a:cs typeface="Arial" pitchFamily="34" charset="0"/>
              </a:rPr>
              <a:t> </a:t>
            </a:r>
            <a:endParaRPr lang="en-US" sz="1600" dirty="0">
              <a:solidFill>
                <a:srgbClr val="FF0000"/>
              </a:solidFill>
              <a:latin typeface="Arial" pitchFamily="34" charset="0"/>
              <a:cs typeface="Arial" pitchFamily="34" charset="0"/>
            </a:endParaRPr>
          </a:p>
          <a:p>
            <a:pPr lvl="0" algn="just">
              <a:buFont typeface="Wingdings" pitchFamily="2" charset="2"/>
              <a:buChar char="v"/>
            </a:pPr>
            <a:r>
              <a:rPr lang="en-US" sz="1400" dirty="0">
                <a:latin typeface="Arial" pitchFamily="34" charset="0"/>
                <a:cs typeface="Arial" pitchFamily="34" charset="0"/>
              </a:rPr>
              <a:t>Fraudsters pretend to be buyers on online sales platforms and show an interest in seller’s product/s. Many fraudsters pretend to be defense personnel posted in remote locations to gain confidence. </a:t>
            </a:r>
          </a:p>
          <a:p>
            <a:pPr lvl="0" algn="just">
              <a:buFont typeface="Wingdings" pitchFamily="2" charset="2"/>
              <a:buChar char="v"/>
            </a:pPr>
            <a:r>
              <a:rPr lang="en-US" sz="1400" dirty="0">
                <a:latin typeface="Arial" pitchFamily="34" charset="0"/>
                <a:cs typeface="Arial" pitchFamily="34" charset="0"/>
              </a:rPr>
              <a:t>Instead of paying money to the seller, they use the “request money” option through the Unified Payments Interface (UPI) app and insist that the seller approve the request by entering UPI PIN. Once the seller enters the PIN, money is transferred to the fraudster’s account.</a:t>
            </a:r>
          </a:p>
          <a:p>
            <a:pPr lvl="0" algn="just">
              <a:buNone/>
            </a:pPr>
            <a:endParaRPr lang="en-US" sz="1400" dirty="0">
              <a:latin typeface="Arial" pitchFamily="34" charset="0"/>
              <a:cs typeface="Arial" pitchFamily="34" charset="0"/>
            </a:endParaRPr>
          </a:p>
          <a:p>
            <a:pPr>
              <a:buNone/>
            </a:pPr>
            <a:endParaRPr lang="en-IN" dirty="0"/>
          </a:p>
          <a:p>
            <a:pPr>
              <a:buNone/>
            </a:pPr>
            <a:endParaRPr lang="en-IN" dirty="0"/>
          </a:p>
          <a:p>
            <a:pPr>
              <a:buNone/>
            </a:pPr>
            <a:endParaRPr lang="en-IN" dirty="0"/>
          </a:p>
          <a:p>
            <a:pPr>
              <a:buNone/>
            </a:pPr>
            <a:r>
              <a:rPr lang="en-US" b="1" dirty="0">
                <a:solidFill>
                  <a:srgbClr val="FF0000"/>
                </a:solidFill>
                <a:latin typeface="Arial" pitchFamily="34" charset="0"/>
                <a:cs typeface="Arial" pitchFamily="34" charset="0"/>
              </a:rPr>
              <a:t>      </a:t>
            </a:r>
          </a:p>
          <a:p>
            <a:pPr>
              <a:buNone/>
            </a:pPr>
            <a:endParaRPr lang="en-US" sz="1600" b="1" dirty="0">
              <a:solidFill>
                <a:srgbClr val="FF0000"/>
              </a:solidFill>
              <a:latin typeface="Arial" pitchFamily="34" charset="0"/>
              <a:cs typeface="Arial" pitchFamily="34" charset="0"/>
            </a:endParaRPr>
          </a:p>
          <a:p>
            <a:pPr>
              <a:buNone/>
            </a:pPr>
            <a:r>
              <a:rPr lang="en-US" sz="1600" b="1" dirty="0">
                <a:solidFill>
                  <a:srgbClr val="FF0000"/>
                </a:solidFill>
                <a:latin typeface="Arial" pitchFamily="34" charset="0"/>
                <a:cs typeface="Arial" pitchFamily="34" charset="0"/>
              </a:rPr>
              <a:t>    </a:t>
            </a:r>
          </a:p>
          <a:p>
            <a:pPr>
              <a:buNone/>
            </a:pPr>
            <a:endParaRPr lang="en-US" sz="1600" b="1" dirty="0">
              <a:solidFill>
                <a:srgbClr val="FF0000"/>
              </a:solidFill>
              <a:latin typeface="Arial" pitchFamily="34" charset="0"/>
              <a:cs typeface="Arial" pitchFamily="34" charset="0"/>
            </a:endParaRPr>
          </a:p>
          <a:p>
            <a:pPr>
              <a:buNone/>
            </a:pPr>
            <a:r>
              <a:rPr lang="en-US" sz="1600" b="1" dirty="0">
                <a:solidFill>
                  <a:srgbClr val="FF0000"/>
                </a:solidFill>
                <a:latin typeface="Arial" pitchFamily="34" charset="0"/>
                <a:cs typeface="Arial" pitchFamily="34" charset="0"/>
              </a:rPr>
              <a:t>      Precautions</a:t>
            </a:r>
            <a:endParaRPr lang="en-US" b="1" dirty="0">
              <a:solidFill>
                <a:srgbClr val="FF0000"/>
              </a:solidFill>
              <a:latin typeface="Arial" pitchFamily="34" charset="0"/>
              <a:cs typeface="Arial" pitchFamily="34" charset="0"/>
            </a:endParaRPr>
          </a:p>
          <a:p>
            <a:pPr lvl="0" algn="just"/>
            <a:r>
              <a:rPr lang="en-US" sz="1400" dirty="0">
                <a:latin typeface="Arial" pitchFamily="34" charset="0"/>
                <a:cs typeface="Arial" pitchFamily="34" charset="0"/>
              </a:rPr>
              <a:t>Always be careful when you are buying or selling products using online sales platforms. </a:t>
            </a:r>
          </a:p>
          <a:p>
            <a:pPr lvl="0" algn="just"/>
            <a:r>
              <a:rPr lang="en-US" sz="1400" dirty="0">
                <a:latin typeface="Arial" pitchFamily="34" charset="0"/>
                <a:cs typeface="Arial" pitchFamily="34" charset="0"/>
              </a:rPr>
              <a:t>Always remember that there is no need to enter PIN / password anywhere to receive money. </a:t>
            </a:r>
          </a:p>
          <a:p>
            <a:pPr lvl="0" algn="just"/>
            <a:r>
              <a:rPr lang="en-US" sz="1400" dirty="0">
                <a:latin typeface="Arial" pitchFamily="34" charset="0"/>
                <a:cs typeface="Arial" pitchFamily="34" charset="0"/>
              </a:rPr>
              <a:t>If UPI or any other app requires you to enter PIN to complete a transaction, it means you will be sending money instead of receiving it. </a:t>
            </a:r>
          </a:p>
          <a:p>
            <a:pPr>
              <a:buNone/>
            </a:pPr>
            <a:endParaRPr lang="en-US" dirty="0"/>
          </a:p>
        </p:txBody>
      </p:sp>
      <p:pic>
        <p:nvPicPr>
          <p:cNvPr id="4" name="Picture 3" descr="C:\Users\S33468.PSB\Downloads\2.JPG"/>
          <p:cNvPicPr/>
          <p:nvPr/>
        </p:nvPicPr>
        <p:blipFill>
          <a:blip r:embed="rId2">
            <a:extLst>
              <a:ext uri="{28A0092B-C50C-407E-A947-70E740481C1C}">
                <a14:useLocalDpi xmlns="" xmlns:a14="http://schemas.microsoft.com/office/drawing/2010/main" val="0"/>
              </a:ext>
            </a:extLst>
          </a:blip>
          <a:srcRect/>
          <a:stretch>
            <a:fillRect/>
          </a:stretch>
        </p:blipFill>
        <p:spPr bwMode="auto">
          <a:xfrm>
            <a:off x="4671645" y="2704011"/>
            <a:ext cx="3231383" cy="258644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0136778" cy="522513"/>
          </a:xfrm>
          <a:solidFill>
            <a:schemeClr val="accent1">
              <a:lumMod val="20000"/>
              <a:lumOff val="80000"/>
            </a:schemeClr>
          </a:solidFill>
        </p:spPr>
        <p:txBody>
          <a:bodyPr>
            <a:normAutofit/>
          </a:bodyPr>
          <a:lstStyle/>
          <a:p>
            <a:r>
              <a:rPr lang="en-IN" sz="2000" b="1" dirty="0">
                <a:solidFill>
                  <a:schemeClr val="accent5"/>
                </a:solidFill>
                <a:latin typeface="Arial" pitchFamily="34" charset="0"/>
                <a:cs typeface="Arial" pitchFamily="34" charset="0"/>
              </a:rPr>
              <a:t>    Modus Operandi and Precautions to be taken against Fraudulent Transactions</a:t>
            </a:r>
            <a:endParaRPr lang="en-US" sz="2000" dirty="0"/>
          </a:p>
        </p:txBody>
      </p:sp>
      <p:sp>
        <p:nvSpPr>
          <p:cNvPr id="3" name="Content Placeholder 2"/>
          <p:cNvSpPr>
            <a:spLocks noGrp="1"/>
          </p:cNvSpPr>
          <p:nvPr>
            <p:ph idx="1"/>
          </p:nvPr>
        </p:nvSpPr>
        <p:spPr>
          <a:xfrm>
            <a:off x="0" y="509451"/>
            <a:ext cx="10149840" cy="6348549"/>
          </a:xfrm>
          <a:solidFill>
            <a:schemeClr val="accent1">
              <a:lumMod val="40000"/>
              <a:lumOff val="60000"/>
            </a:schemeClr>
          </a:solidFill>
        </p:spPr>
        <p:txBody>
          <a:bodyPr>
            <a:normAutofit/>
          </a:bodyPr>
          <a:lstStyle/>
          <a:p>
            <a:pPr>
              <a:buNone/>
            </a:pPr>
            <a:r>
              <a:rPr lang="en-US" sz="1600" b="1" dirty="0">
                <a:solidFill>
                  <a:srgbClr val="FF0000"/>
                </a:solidFill>
                <a:latin typeface="Arial" pitchFamily="34" charset="0"/>
                <a:cs typeface="Arial" pitchFamily="34" charset="0"/>
              </a:rPr>
              <a:t>4. Frauds due to the use of unknown / unverified mobile apps</a:t>
            </a:r>
            <a:endParaRPr lang="en-US" sz="1600" dirty="0">
              <a:solidFill>
                <a:srgbClr val="FF0000"/>
              </a:solidFill>
              <a:latin typeface="Arial" pitchFamily="34" charset="0"/>
              <a:cs typeface="Arial" pitchFamily="34" charset="0"/>
            </a:endParaRPr>
          </a:p>
          <a:p>
            <a:pPr lvl="0">
              <a:buNone/>
            </a:pPr>
            <a:r>
              <a:rPr lang="en-US" sz="1600" b="1" dirty="0">
                <a:solidFill>
                  <a:srgbClr val="FF0000"/>
                </a:solidFill>
                <a:latin typeface="Arial" pitchFamily="34" charset="0"/>
                <a:cs typeface="Arial" pitchFamily="34" charset="0"/>
              </a:rPr>
              <a:t>    </a:t>
            </a:r>
            <a:r>
              <a:rPr lang="en-US" sz="1600" b="1" dirty="0">
                <a:latin typeface="Arial" pitchFamily="34" charset="0"/>
                <a:cs typeface="Arial" pitchFamily="34" charset="0"/>
              </a:rPr>
              <a:t>Modus Operandi</a:t>
            </a:r>
            <a:r>
              <a:rPr lang="en-US" sz="1600" b="1" dirty="0">
                <a:solidFill>
                  <a:srgbClr val="FF0000"/>
                </a:solidFill>
                <a:latin typeface="Arial" pitchFamily="34" charset="0"/>
                <a:cs typeface="Arial" pitchFamily="34" charset="0"/>
              </a:rPr>
              <a:t> </a:t>
            </a:r>
          </a:p>
          <a:p>
            <a:pPr lvl="0" algn="just">
              <a:buFont typeface="Wingdings" pitchFamily="2" charset="2"/>
              <a:buChar char="v"/>
            </a:pPr>
            <a:r>
              <a:rPr lang="en-US" sz="1400" dirty="0">
                <a:latin typeface="Arial" pitchFamily="34" charset="0"/>
                <a:cs typeface="Arial" pitchFamily="34" charset="0"/>
              </a:rPr>
              <a:t>Fraudsters circulate through SMS / email / social media / Instant Messenger, etc., certain app links, masked to appear similar to the existing apps of authorized entities.</a:t>
            </a:r>
          </a:p>
          <a:p>
            <a:pPr lvl="0" algn="just">
              <a:buFont typeface="Wingdings" pitchFamily="2" charset="2"/>
              <a:buChar char="v"/>
            </a:pPr>
            <a:r>
              <a:rPr lang="en-US" sz="1400" dirty="0">
                <a:latin typeface="Arial" pitchFamily="34" charset="0"/>
                <a:cs typeface="Arial" pitchFamily="34" charset="0"/>
              </a:rPr>
              <a:t>Fraudsters trick the customer to click on such links which results in downloading of unknown / unverified apps on the customer’s mobile / laptop / desktop, etc., </a:t>
            </a:r>
          </a:p>
          <a:p>
            <a:pPr lvl="0" algn="just">
              <a:buFont typeface="Wingdings" pitchFamily="2" charset="2"/>
              <a:buChar char="v"/>
            </a:pPr>
            <a:r>
              <a:rPr lang="en-US" sz="1400" dirty="0">
                <a:latin typeface="Arial" pitchFamily="34" charset="0"/>
                <a:cs typeface="Arial" pitchFamily="34" charset="0"/>
              </a:rPr>
              <a:t>Once the malicious application is downloaded, the fraudster gains complete access to the customer’s device. These include confidential details stored on the device and messages / OTPs received before / after installation of such apps. </a:t>
            </a:r>
          </a:p>
          <a:p>
            <a:pPr lvl="0">
              <a:buNone/>
            </a:pPr>
            <a:endParaRPr lang="en-US" sz="1600" b="1" dirty="0">
              <a:solidFill>
                <a:srgbClr val="FF0000"/>
              </a:solidFill>
              <a:latin typeface="Arial" pitchFamily="34" charset="0"/>
              <a:cs typeface="Arial" pitchFamily="34" charset="0"/>
            </a:endParaRPr>
          </a:p>
          <a:p>
            <a:pPr lvl="0">
              <a:buNone/>
            </a:pPr>
            <a:endParaRPr lang="en-US" sz="1600" b="1" dirty="0">
              <a:solidFill>
                <a:srgbClr val="FF0000"/>
              </a:solidFill>
              <a:latin typeface="Arial" pitchFamily="34" charset="0"/>
              <a:cs typeface="Arial" pitchFamily="34" charset="0"/>
            </a:endParaRPr>
          </a:p>
          <a:p>
            <a:pPr lvl="0">
              <a:buNone/>
            </a:pPr>
            <a:endParaRPr lang="en-US" sz="1600" b="1" dirty="0">
              <a:solidFill>
                <a:srgbClr val="FF0000"/>
              </a:solidFill>
              <a:latin typeface="Arial" pitchFamily="34" charset="0"/>
              <a:cs typeface="Arial" pitchFamily="34" charset="0"/>
            </a:endParaRPr>
          </a:p>
          <a:p>
            <a:pPr lvl="0">
              <a:buNone/>
            </a:pPr>
            <a:endParaRPr lang="en-US" sz="1600" b="1" dirty="0">
              <a:solidFill>
                <a:srgbClr val="FF0000"/>
              </a:solidFill>
              <a:latin typeface="Arial" pitchFamily="34" charset="0"/>
              <a:cs typeface="Arial" pitchFamily="34" charset="0"/>
            </a:endParaRPr>
          </a:p>
          <a:p>
            <a:pPr lvl="0">
              <a:buNone/>
            </a:pPr>
            <a:r>
              <a:rPr lang="en-US" sz="1600" b="1" dirty="0">
                <a:solidFill>
                  <a:srgbClr val="FF0000"/>
                </a:solidFill>
                <a:latin typeface="Arial" pitchFamily="34" charset="0"/>
                <a:cs typeface="Arial" pitchFamily="34" charset="0"/>
              </a:rPr>
              <a:t>     </a:t>
            </a:r>
          </a:p>
          <a:p>
            <a:pPr lvl="0">
              <a:buNone/>
            </a:pPr>
            <a:r>
              <a:rPr lang="en-US" sz="1600" b="1" dirty="0">
                <a:solidFill>
                  <a:srgbClr val="FF0000"/>
                </a:solidFill>
                <a:latin typeface="Arial" pitchFamily="34" charset="0"/>
                <a:cs typeface="Arial" pitchFamily="34" charset="0"/>
              </a:rPr>
              <a:t>     Precautions</a:t>
            </a:r>
          </a:p>
          <a:p>
            <a:pPr lvl="0"/>
            <a:r>
              <a:rPr lang="en-US" sz="1400" dirty="0">
                <a:latin typeface="Arial" pitchFamily="34" charset="0"/>
                <a:cs typeface="Arial" pitchFamily="34" charset="0"/>
              </a:rPr>
              <a:t>Never download an application from any unverified / unknown sources or on being asked/ guided by an unknown person. </a:t>
            </a:r>
          </a:p>
          <a:p>
            <a:pPr lvl="0"/>
            <a:r>
              <a:rPr lang="en-US" sz="1400" dirty="0">
                <a:latin typeface="Arial" pitchFamily="34" charset="0"/>
                <a:cs typeface="Arial" pitchFamily="34" charset="0"/>
              </a:rPr>
              <a:t>As a prudent practice before downloading, check on the publishers / owners of the app being downloaded as well as its user ratings etc. </a:t>
            </a:r>
          </a:p>
          <a:p>
            <a:pPr lvl="0"/>
            <a:r>
              <a:rPr lang="en-US" sz="1400" dirty="0">
                <a:latin typeface="Arial" pitchFamily="34" charset="0"/>
                <a:cs typeface="Arial" pitchFamily="34" charset="0"/>
              </a:rPr>
              <a:t>While downloading an application, check the permission/s and the access to your data it seeks, such as contacts, photographs, etc. Only give those permissions which are absolutely required to use the desired application. </a:t>
            </a:r>
          </a:p>
          <a:p>
            <a:pPr lvl="0">
              <a:buNone/>
            </a:pPr>
            <a:endParaRPr lang="en-US" sz="1600" b="1" dirty="0">
              <a:solidFill>
                <a:srgbClr val="FF0000"/>
              </a:solidFill>
              <a:latin typeface="Arial" pitchFamily="34" charset="0"/>
              <a:cs typeface="Arial" pitchFamily="34" charset="0"/>
            </a:endParaRPr>
          </a:p>
          <a:p>
            <a:pPr lvl="0">
              <a:buNone/>
            </a:pPr>
            <a:endParaRPr lang="en-US" sz="1600" dirty="0">
              <a:solidFill>
                <a:srgbClr val="FF0000"/>
              </a:solidFill>
              <a:latin typeface="Arial" pitchFamily="34" charset="0"/>
              <a:cs typeface="Arial" pitchFamily="34" charset="0"/>
            </a:endParaRPr>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826626" y="3095897"/>
            <a:ext cx="2495796" cy="1854925"/>
          </a:xfrm>
          <a:prstGeom prst="rect">
            <a:avLst/>
          </a:prstGeom>
          <a:noFill/>
        </p:spPr>
      </p:pic>
      <p:sp>
        <p:nvSpPr>
          <p:cNvPr id="5" name="Rectangle 4"/>
          <p:cNvSpPr/>
          <p:nvPr/>
        </p:nvSpPr>
        <p:spPr>
          <a:xfrm>
            <a:off x="5311170" y="3244334"/>
            <a:ext cx="248786" cy="369332"/>
          </a:xfrm>
          <a:prstGeom prst="rect">
            <a:avLst/>
          </a:prstGeom>
        </p:spPr>
        <p:txBody>
          <a:bodyPr wrap="none">
            <a:spAutoFit/>
          </a:bodyPr>
          <a:lstStyle/>
          <a:p>
            <a:r>
              <a:rPr lang="en-US" b="1" dirty="0">
                <a:solidFill>
                  <a:srgbClr val="FF0000"/>
                </a:solidFill>
                <a:latin typeface="Arial" pitchFamily="34" charset="0"/>
                <a:cs typeface="Arial" pitchFamily="34" charset="0"/>
              </a:rPr>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0123713" cy="431074"/>
          </a:xfrm>
          <a:solidFill>
            <a:schemeClr val="accent1">
              <a:lumMod val="20000"/>
              <a:lumOff val="80000"/>
            </a:schemeClr>
          </a:solidFill>
        </p:spPr>
        <p:txBody>
          <a:bodyPr>
            <a:noAutofit/>
          </a:bodyPr>
          <a:lstStyle/>
          <a:p>
            <a:r>
              <a:rPr lang="en-IN" sz="2000" b="1" dirty="0">
                <a:solidFill>
                  <a:schemeClr val="accent5"/>
                </a:solidFill>
                <a:latin typeface="Arial" pitchFamily="34" charset="0"/>
                <a:cs typeface="Arial" pitchFamily="34" charset="0"/>
              </a:rPr>
              <a:t>    Modus Operandi and Precautions to be taken against Fraudulent Transactions</a:t>
            </a:r>
            <a:endParaRPr lang="en-US" sz="2000" dirty="0"/>
          </a:p>
        </p:txBody>
      </p:sp>
      <p:sp>
        <p:nvSpPr>
          <p:cNvPr id="3" name="Content Placeholder 2"/>
          <p:cNvSpPr>
            <a:spLocks noGrp="1"/>
          </p:cNvSpPr>
          <p:nvPr>
            <p:ph idx="1"/>
          </p:nvPr>
        </p:nvSpPr>
        <p:spPr>
          <a:xfrm>
            <a:off x="-1" y="418011"/>
            <a:ext cx="10149841" cy="6439989"/>
          </a:xfrm>
          <a:solidFill>
            <a:schemeClr val="accent1">
              <a:lumMod val="40000"/>
              <a:lumOff val="60000"/>
            </a:schemeClr>
          </a:solidFill>
        </p:spPr>
        <p:txBody>
          <a:bodyPr>
            <a:normAutofit fontScale="62500" lnSpcReduction="20000"/>
          </a:bodyPr>
          <a:lstStyle/>
          <a:p>
            <a:pPr lvl="0">
              <a:buNone/>
            </a:pPr>
            <a:r>
              <a:rPr lang="en-US" sz="2600" b="1" dirty="0">
                <a:solidFill>
                  <a:srgbClr val="FF0000"/>
                </a:solidFill>
                <a:latin typeface="Arial" pitchFamily="34" charset="0"/>
                <a:cs typeface="Arial" pitchFamily="34" charset="0"/>
              </a:rPr>
              <a:t>5. ATM card skimming</a:t>
            </a:r>
            <a:endParaRPr lang="en-US" sz="2600" dirty="0">
              <a:solidFill>
                <a:srgbClr val="FF0000"/>
              </a:solidFill>
              <a:latin typeface="Arial" pitchFamily="34" charset="0"/>
              <a:cs typeface="Arial" pitchFamily="34" charset="0"/>
            </a:endParaRPr>
          </a:p>
          <a:p>
            <a:pPr>
              <a:buNone/>
            </a:pPr>
            <a:r>
              <a:rPr lang="en-US" sz="2600" b="1" dirty="0">
                <a:latin typeface="Arial" pitchFamily="34" charset="0"/>
                <a:cs typeface="Arial" pitchFamily="34" charset="0"/>
              </a:rPr>
              <a:t>   Modus Operandi</a:t>
            </a:r>
            <a:endParaRPr lang="en-US" sz="2600" dirty="0">
              <a:solidFill>
                <a:srgbClr val="FF0000"/>
              </a:solidFill>
              <a:latin typeface="Arial" pitchFamily="34" charset="0"/>
              <a:cs typeface="Arial" pitchFamily="34" charset="0"/>
            </a:endParaRPr>
          </a:p>
          <a:p>
            <a:pPr lvl="0">
              <a:buFont typeface="Wingdings" pitchFamily="2" charset="2"/>
              <a:buChar char="v"/>
            </a:pPr>
            <a:r>
              <a:rPr lang="en-US" sz="2200" dirty="0">
                <a:latin typeface="Arial" pitchFamily="34" charset="0"/>
                <a:cs typeface="Arial" pitchFamily="34" charset="0"/>
              </a:rPr>
              <a:t>Fraudsters install skimming devices in ATM machines and steal data from the customer’s card. </a:t>
            </a:r>
          </a:p>
          <a:p>
            <a:pPr lvl="0">
              <a:buFont typeface="Wingdings" pitchFamily="2" charset="2"/>
              <a:buChar char="v"/>
            </a:pPr>
            <a:r>
              <a:rPr lang="en-US" sz="2200" dirty="0">
                <a:latin typeface="Arial" pitchFamily="34" charset="0"/>
                <a:cs typeface="Arial" pitchFamily="34" charset="0"/>
              </a:rPr>
              <a:t>Fraudsters may also install a dummy keypad or a small / pinhole camera, well-hidden from plain sight to capture ATM PIN. </a:t>
            </a:r>
          </a:p>
          <a:p>
            <a:pPr lvl="0">
              <a:buFont typeface="Wingdings" pitchFamily="2" charset="2"/>
              <a:buChar char="v"/>
            </a:pPr>
            <a:r>
              <a:rPr lang="en-US" sz="2200" dirty="0">
                <a:latin typeface="Arial" pitchFamily="34" charset="0"/>
                <a:cs typeface="Arial" pitchFamily="34" charset="0"/>
              </a:rPr>
              <a:t>Sometimes,   fraudsters   pretending   to   be   other customer standing near-by gain access to the PIN when the customer enters it in an ATM machine.</a:t>
            </a:r>
          </a:p>
          <a:p>
            <a:pPr lvl="0">
              <a:buFont typeface="Wingdings" pitchFamily="2" charset="2"/>
              <a:buChar char="v"/>
            </a:pPr>
            <a:r>
              <a:rPr lang="en-US" sz="2200" dirty="0">
                <a:latin typeface="Arial" pitchFamily="34" charset="0"/>
                <a:cs typeface="Arial" pitchFamily="34" charset="0"/>
              </a:rPr>
              <a:t>This data is then used to create a duplicate card and withdraw money from the customer’s account. </a:t>
            </a:r>
          </a:p>
          <a:p>
            <a:pPr lvl="0">
              <a:buFont typeface="Wingdings" pitchFamily="2" charset="2"/>
              <a:buChar char="v"/>
            </a:pPr>
            <a:endParaRPr lang="en-US" sz="2200" b="1" dirty="0">
              <a:solidFill>
                <a:srgbClr val="FF0000"/>
              </a:solidFill>
              <a:latin typeface="Arial" pitchFamily="34" charset="0"/>
              <a:cs typeface="Arial" pitchFamily="34" charset="0"/>
            </a:endParaRPr>
          </a:p>
          <a:p>
            <a:pPr lvl="0">
              <a:buFont typeface="Wingdings" pitchFamily="2" charset="2"/>
              <a:buChar char="v"/>
            </a:pPr>
            <a:endParaRPr lang="en-US" sz="1400" b="1" dirty="0">
              <a:solidFill>
                <a:srgbClr val="FF0000"/>
              </a:solidFill>
              <a:latin typeface="Arial" pitchFamily="34" charset="0"/>
              <a:cs typeface="Arial" pitchFamily="34" charset="0"/>
            </a:endParaRPr>
          </a:p>
          <a:p>
            <a:pPr lvl="0">
              <a:buFont typeface="Wingdings" pitchFamily="2" charset="2"/>
              <a:buChar char="v"/>
            </a:pPr>
            <a:endParaRPr lang="en-US" sz="1400" b="1" dirty="0">
              <a:solidFill>
                <a:srgbClr val="FF0000"/>
              </a:solidFill>
              <a:latin typeface="Arial" pitchFamily="34" charset="0"/>
              <a:cs typeface="Arial" pitchFamily="34" charset="0"/>
            </a:endParaRPr>
          </a:p>
          <a:p>
            <a:pPr lvl="0">
              <a:buFont typeface="Wingdings" pitchFamily="2" charset="2"/>
              <a:buChar char="v"/>
            </a:pPr>
            <a:endParaRPr lang="en-US" sz="1400" b="1" dirty="0">
              <a:solidFill>
                <a:srgbClr val="FF0000"/>
              </a:solidFill>
              <a:latin typeface="Arial" pitchFamily="34" charset="0"/>
              <a:cs typeface="Arial" pitchFamily="34" charset="0"/>
            </a:endParaRPr>
          </a:p>
          <a:p>
            <a:pPr lvl="0">
              <a:buNone/>
            </a:pPr>
            <a:r>
              <a:rPr lang="en-US" sz="1400" b="1" dirty="0">
                <a:solidFill>
                  <a:srgbClr val="FF0000"/>
                </a:solidFill>
                <a:latin typeface="Arial" pitchFamily="34" charset="0"/>
                <a:cs typeface="Arial" pitchFamily="34" charset="0"/>
              </a:rPr>
              <a:t>    </a:t>
            </a:r>
          </a:p>
          <a:p>
            <a:pPr lvl="0">
              <a:buNone/>
            </a:pPr>
            <a:r>
              <a:rPr lang="en-US" sz="1400" b="1" dirty="0">
                <a:solidFill>
                  <a:srgbClr val="FF0000"/>
                </a:solidFill>
                <a:latin typeface="Arial" pitchFamily="34" charset="0"/>
                <a:cs typeface="Arial" pitchFamily="34" charset="0"/>
              </a:rPr>
              <a:t>    </a:t>
            </a:r>
          </a:p>
          <a:p>
            <a:pPr lvl="0">
              <a:buNone/>
            </a:pPr>
            <a:r>
              <a:rPr lang="en-US" sz="1400" b="1" dirty="0">
                <a:solidFill>
                  <a:srgbClr val="FF0000"/>
                </a:solidFill>
                <a:latin typeface="Arial" pitchFamily="34" charset="0"/>
                <a:cs typeface="Arial" pitchFamily="34" charset="0"/>
              </a:rPr>
              <a:t>      </a:t>
            </a:r>
            <a:r>
              <a:rPr lang="en-US" sz="2600" b="1" dirty="0">
                <a:solidFill>
                  <a:srgbClr val="FF0000"/>
                </a:solidFill>
                <a:latin typeface="Arial" pitchFamily="34" charset="0"/>
                <a:cs typeface="Arial" pitchFamily="34" charset="0"/>
              </a:rPr>
              <a:t>Precautions</a:t>
            </a:r>
            <a:endParaRPr lang="en-US" sz="1400" dirty="0">
              <a:latin typeface="Arial" pitchFamily="34" charset="0"/>
              <a:cs typeface="Arial" pitchFamily="34" charset="0"/>
            </a:endParaRPr>
          </a:p>
          <a:p>
            <a:pPr lvl="0"/>
            <a:r>
              <a:rPr lang="en-US" sz="2200" dirty="0">
                <a:latin typeface="Arial" pitchFamily="34" charset="0"/>
                <a:cs typeface="Arial" pitchFamily="34" charset="0"/>
              </a:rPr>
              <a:t>Always check that there is no extra device attached, near the card insertion slot or keypad of the ATM machine, before making a transaction. </a:t>
            </a:r>
          </a:p>
          <a:p>
            <a:pPr lvl="0"/>
            <a:r>
              <a:rPr lang="en-US" sz="2200" dirty="0">
                <a:latin typeface="Arial" pitchFamily="34" charset="0"/>
                <a:cs typeface="Arial" pitchFamily="34" charset="0"/>
              </a:rPr>
              <a:t>Cover the keypad with your other hand while entering the PIN.</a:t>
            </a:r>
          </a:p>
          <a:p>
            <a:pPr lvl="0"/>
            <a:r>
              <a:rPr lang="en-US" sz="2200" dirty="0">
                <a:latin typeface="Arial" pitchFamily="34" charset="0"/>
                <a:cs typeface="Arial" pitchFamily="34" charset="0"/>
              </a:rPr>
              <a:t>NEVER write the PIN on your ATM card. </a:t>
            </a:r>
          </a:p>
          <a:p>
            <a:pPr lvl="0"/>
            <a:r>
              <a:rPr lang="en-US" sz="2200" dirty="0">
                <a:latin typeface="Arial" pitchFamily="34" charset="0"/>
                <a:cs typeface="Arial" pitchFamily="34" charset="0"/>
              </a:rPr>
              <a:t>Do NOT enter the PIN in the presence of any other / unknown person standing close to you.</a:t>
            </a:r>
          </a:p>
          <a:p>
            <a:pPr lvl="0"/>
            <a:r>
              <a:rPr lang="en-US" sz="2200" dirty="0">
                <a:latin typeface="Arial" pitchFamily="34" charset="0"/>
                <a:cs typeface="Arial" pitchFamily="34" charset="0"/>
              </a:rPr>
              <a:t>Do NOT give your ATM card to anyone for withdrawal of cash. </a:t>
            </a:r>
          </a:p>
          <a:p>
            <a:pPr lvl="0"/>
            <a:r>
              <a:rPr lang="en-US" sz="2200" dirty="0">
                <a:latin typeface="Arial" pitchFamily="34" charset="0"/>
                <a:cs typeface="Arial" pitchFamily="34" charset="0"/>
              </a:rPr>
              <a:t>Do NOT follow the instructions given by any unknown person or take assistance / guidance from strangers / unknown persons at the ATMs. </a:t>
            </a:r>
          </a:p>
          <a:p>
            <a:pPr lvl="0"/>
            <a:r>
              <a:rPr lang="en-US" sz="2200" dirty="0">
                <a:latin typeface="Arial" pitchFamily="34" charset="0"/>
                <a:cs typeface="Arial" pitchFamily="34" charset="0"/>
              </a:rPr>
              <a:t>If cash is not dispensed at the ATM, press the ‘Cancel’ button and wait for the home screen to appear before leaving the ATM. </a:t>
            </a:r>
          </a:p>
          <a:p>
            <a:endParaRPr lang="en-US" dirty="0"/>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474720" y="2481943"/>
            <a:ext cx="2847703" cy="171123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0110652" cy="431074"/>
          </a:xfrm>
          <a:solidFill>
            <a:schemeClr val="accent1">
              <a:lumMod val="20000"/>
              <a:lumOff val="80000"/>
            </a:schemeClr>
          </a:solidFill>
        </p:spPr>
        <p:txBody>
          <a:bodyPr>
            <a:normAutofit/>
          </a:bodyPr>
          <a:lstStyle/>
          <a:p>
            <a:r>
              <a:rPr lang="en-IN" sz="2000" b="1" dirty="0">
                <a:solidFill>
                  <a:schemeClr val="accent5"/>
                </a:solidFill>
                <a:latin typeface="Arial" pitchFamily="34" charset="0"/>
                <a:cs typeface="Arial" pitchFamily="34" charset="0"/>
              </a:rPr>
              <a:t>     Modus Operandi and Precautions to be taken against Fraudulent Transactions</a:t>
            </a:r>
            <a:endParaRPr lang="en-US" dirty="0"/>
          </a:p>
        </p:txBody>
      </p:sp>
      <p:sp>
        <p:nvSpPr>
          <p:cNvPr id="3" name="Content Placeholder 2"/>
          <p:cNvSpPr>
            <a:spLocks noGrp="1"/>
          </p:cNvSpPr>
          <p:nvPr>
            <p:ph idx="1"/>
          </p:nvPr>
        </p:nvSpPr>
        <p:spPr>
          <a:xfrm>
            <a:off x="-1" y="431074"/>
            <a:ext cx="10097589" cy="6426925"/>
          </a:xfrm>
          <a:solidFill>
            <a:schemeClr val="accent1">
              <a:lumMod val="40000"/>
              <a:lumOff val="60000"/>
            </a:schemeClr>
          </a:solidFill>
        </p:spPr>
        <p:txBody>
          <a:bodyPr/>
          <a:lstStyle/>
          <a:p>
            <a:pPr>
              <a:buNone/>
            </a:pPr>
            <a:r>
              <a:rPr lang="en-US" sz="1600" b="1" dirty="0">
                <a:solidFill>
                  <a:srgbClr val="FF0000"/>
                </a:solidFill>
                <a:latin typeface="Arial" pitchFamily="34" charset="0"/>
                <a:cs typeface="Arial" pitchFamily="34" charset="0"/>
              </a:rPr>
              <a:t>6. Frauds using screen sharing app / Remote access </a:t>
            </a:r>
            <a:endParaRPr lang="en-US" sz="1600" dirty="0">
              <a:solidFill>
                <a:srgbClr val="FF0000"/>
              </a:solidFill>
              <a:latin typeface="Arial" pitchFamily="34" charset="0"/>
              <a:cs typeface="Arial" pitchFamily="34" charset="0"/>
            </a:endParaRPr>
          </a:p>
          <a:p>
            <a:pPr lvl="0">
              <a:buNone/>
            </a:pPr>
            <a:r>
              <a:rPr lang="en-US" b="1" dirty="0">
                <a:latin typeface="Arial" pitchFamily="34" charset="0"/>
                <a:cs typeface="Arial" pitchFamily="34" charset="0"/>
              </a:rPr>
              <a:t>    </a:t>
            </a:r>
            <a:r>
              <a:rPr lang="en-US" sz="1600" b="1" dirty="0">
                <a:latin typeface="Arial" pitchFamily="34" charset="0"/>
                <a:cs typeface="Arial" pitchFamily="34" charset="0"/>
              </a:rPr>
              <a:t>Modus Operandi</a:t>
            </a:r>
            <a:endParaRPr lang="en-US" dirty="0">
              <a:solidFill>
                <a:srgbClr val="FF0000"/>
              </a:solidFill>
              <a:latin typeface="Arial" pitchFamily="34" charset="0"/>
              <a:cs typeface="Arial" pitchFamily="34" charset="0"/>
            </a:endParaRPr>
          </a:p>
          <a:p>
            <a:pPr lvl="0">
              <a:buFont typeface="Wingdings" pitchFamily="2" charset="2"/>
              <a:buChar char="v"/>
            </a:pPr>
            <a:r>
              <a:rPr lang="en-US" sz="1400" dirty="0">
                <a:latin typeface="Arial" pitchFamily="34" charset="0"/>
                <a:cs typeface="Arial" pitchFamily="34" charset="0"/>
              </a:rPr>
              <a:t>Fraudsters trick the customer to download a screen sharing app. </a:t>
            </a:r>
          </a:p>
          <a:p>
            <a:pPr lvl="0">
              <a:buFont typeface="Wingdings" pitchFamily="2" charset="2"/>
              <a:buChar char="v"/>
            </a:pPr>
            <a:r>
              <a:rPr lang="en-US" sz="1400" dirty="0">
                <a:latin typeface="Arial" pitchFamily="34" charset="0"/>
                <a:cs typeface="Arial" pitchFamily="34" charset="0"/>
              </a:rPr>
              <a:t>Using such app, the fraudsters can watch / control the customer’s mobile / laptop and gain access to the financial credentials of the customer. </a:t>
            </a:r>
          </a:p>
          <a:p>
            <a:pPr lvl="0">
              <a:buFont typeface="Wingdings" pitchFamily="2" charset="2"/>
              <a:buChar char="v"/>
            </a:pPr>
            <a:r>
              <a:rPr lang="en-US" sz="1400" dirty="0">
                <a:latin typeface="Arial" pitchFamily="34" charset="0"/>
                <a:cs typeface="Arial" pitchFamily="34" charset="0"/>
              </a:rPr>
              <a:t>Fraudsters use this information to carry out unauthorized transfer of funds or make payments using the customer’s Internet banking / payment apps. </a:t>
            </a:r>
          </a:p>
          <a:p>
            <a:pPr lvl="0">
              <a:buNone/>
            </a:pPr>
            <a:endParaRPr lang="en-US" sz="1400" b="1" dirty="0">
              <a:solidFill>
                <a:srgbClr val="FF0000"/>
              </a:solidFill>
              <a:latin typeface="Arial" pitchFamily="34" charset="0"/>
              <a:cs typeface="Arial" pitchFamily="34" charset="0"/>
            </a:endParaRPr>
          </a:p>
          <a:p>
            <a:pPr lvl="0">
              <a:buNone/>
            </a:pPr>
            <a:endParaRPr lang="en-US" sz="1400" b="1" dirty="0">
              <a:solidFill>
                <a:srgbClr val="FF0000"/>
              </a:solidFill>
              <a:latin typeface="Arial" pitchFamily="34" charset="0"/>
              <a:cs typeface="Arial" pitchFamily="34" charset="0"/>
            </a:endParaRPr>
          </a:p>
          <a:p>
            <a:pPr lvl="0">
              <a:buNone/>
            </a:pPr>
            <a:endParaRPr lang="en-US" sz="1400" b="1" dirty="0">
              <a:solidFill>
                <a:srgbClr val="FF0000"/>
              </a:solidFill>
              <a:latin typeface="Arial" pitchFamily="34" charset="0"/>
              <a:cs typeface="Arial" pitchFamily="34" charset="0"/>
            </a:endParaRPr>
          </a:p>
          <a:p>
            <a:pPr lvl="0">
              <a:buNone/>
            </a:pPr>
            <a:endParaRPr lang="en-US" sz="1400" b="1" dirty="0">
              <a:solidFill>
                <a:srgbClr val="FF0000"/>
              </a:solidFill>
              <a:latin typeface="Arial" pitchFamily="34" charset="0"/>
              <a:cs typeface="Arial" pitchFamily="34" charset="0"/>
            </a:endParaRPr>
          </a:p>
          <a:p>
            <a:pPr lvl="0">
              <a:buNone/>
            </a:pPr>
            <a:r>
              <a:rPr lang="en-US" sz="1400" b="1" dirty="0">
                <a:solidFill>
                  <a:srgbClr val="FF0000"/>
                </a:solidFill>
                <a:latin typeface="Arial" pitchFamily="34" charset="0"/>
                <a:cs typeface="Arial" pitchFamily="34" charset="0"/>
              </a:rPr>
              <a:t>     </a:t>
            </a:r>
          </a:p>
          <a:p>
            <a:pPr lvl="0">
              <a:buNone/>
            </a:pPr>
            <a:r>
              <a:rPr lang="en-US" sz="1400" b="1" dirty="0">
                <a:solidFill>
                  <a:srgbClr val="FF0000"/>
                </a:solidFill>
                <a:latin typeface="Arial" pitchFamily="34" charset="0"/>
                <a:cs typeface="Arial" pitchFamily="34" charset="0"/>
              </a:rPr>
              <a:t>      </a:t>
            </a:r>
          </a:p>
          <a:p>
            <a:pPr lvl="0">
              <a:buNone/>
            </a:pPr>
            <a:r>
              <a:rPr lang="en-US" sz="1400" b="1" dirty="0">
                <a:solidFill>
                  <a:srgbClr val="FF0000"/>
                </a:solidFill>
                <a:latin typeface="Arial" pitchFamily="34" charset="0"/>
                <a:cs typeface="Arial" pitchFamily="34" charset="0"/>
              </a:rPr>
              <a:t>        </a:t>
            </a:r>
            <a:r>
              <a:rPr lang="en-US" sz="1600" b="1" dirty="0">
                <a:solidFill>
                  <a:srgbClr val="FF0000"/>
                </a:solidFill>
                <a:latin typeface="Arial" pitchFamily="34" charset="0"/>
                <a:cs typeface="Arial" pitchFamily="34" charset="0"/>
              </a:rPr>
              <a:t>Precautions</a:t>
            </a:r>
          </a:p>
          <a:p>
            <a:pPr lvl="0"/>
            <a:r>
              <a:rPr lang="en-US" sz="1400" dirty="0">
                <a:latin typeface="Arial" pitchFamily="34" charset="0"/>
                <a:cs typeface="Arial" pitchFamily="34" charset="0"/>
              </a:rPr>
              <a:t>If your device faces any technical glitch and you need to download any screen sharing app, deactivate / log out of all payment related apps from your device. </a:t>
            </a:r>
          </a:p>
          <a:p>
            <a:pPr lvl="0"/>
            <a:r>
              <a:rPr lang="en-US" sz="1400" dirty="0">
                <a:latin typeface="Arial" pitchFamily="34" charset="0"/>
                <a:cs typeface="Arial" pitchFamily="34" charset="0"/>
              </a:rPr>
              <a:t>Download such apps only when you are advised through the official Toll-free number of the </a:t>
            </a:r>
            <a:br>
              <a:rPr lang="en-US" sz="1400" dirty="0">
                <a:latin typeface="Arial" pitchFamily="34" charset="0"/>
                <a:cs typeface="Arial" pitchFamily="34" charset="0"/>
              </a:rPr>
            </a:br>
            <a:r>
              <a:rPr lang="en-US" sz="1400" dirty="0">
                <a:latin typeface="Arial" pitchFamily="34" charset="0"/>
                <a:cs typeface="Arial" pitchFamily="34" charset="0"/>
              </a:rPr>
              <a:t>company as appearing in its official website. Do not download such apps in case an executive of the company contacts you through his / her personal contact number. </a:t>
            </a:r>
          </a:p>
          <a:p>
            <a:pPr lvl="0"/>
            <a:r>
              <a:rPr lang="en-US" sz="1400" dirty="0">
                <a:latin typeface="Arial" pitchFamily="34" charset="0"/>
                <a:cs typeface="Arial" pitchFamily="34" charset="0"/>
              </a:rPr>
              <a:t>As soon as the work is completed, ensure that the screen sharing app is removed from your device.</a:t>
            </a:r>
          </a:p>
          <a:p>
            <a:pPr lvl="0">
              <a:buNone/>
            </a:pPr>
            <a:endParaRPr lang="en-US" sz="1400" dirty="0">
              <a:latin typeface="Arial" pitchFamily="34" charset="0"/>
              <a:cs typeface="Arial" pitchFamily="34" charset="0"/>
            </a:endParaRPr>
          </a:p>
          <a:p>
            <a:endParaRPr lang="en-US" dirty="0"/>
          </a:p>
        </p:txBody>
      </p:sp>
      <p:pic>
        <p:nvPicPr>
          <p:cNvPr id="6" name="Picture 5"/>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023361" y="2547258"/>
            <a:ext cx="2965268" cy="2364376"/>
          </a:xfrm>
          <a:prstGeom prst="rect">
            <a:avLst/>
          </a:prstGeom>
          <a:noFill/>
        </p:spPr>
      </p:pic>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821</TotalTime>
  <Words>3517</Words>
  <Application>Microsoft Office PowerPoint</Application>
  <PresentationFormat>Custom</PresentationFormat>
  <Paragraphs>336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Facet</vt:lpstr>
      <vt:lpstr>Slide 1</vt:lpstr>
      <vt:lpstr>Slide 2</vt:lpstr>
      <vt:lpstr>Preface</vt:lpstr>
      <vt:lpstr>     Modus Operandi and Precautions to be taken against Fraudulent Transactions</vt:lpstr>
      <vt:lpstr>     Modus Operandi and Precautions to be taken against Fraudulent Transactions</vt:lpstr>
      <vt:lpstr>    Modus Operandi and Precautions to be taken against Fraudulent Transactions</vt:lpstr>
      <vt:lpstr>    Modus Operandi and Precautions to be taken against Fraudulent Transactions</vt:lpstr>
      <vt:lpstr>    Modus Operandi and Precautions to be taken against Fraudulent Transactions</vt:lpstr>
      <vt:lpstr>     Modus Operandi and Precautions to be taken against Fraudulent Transactions</vt:lpstr>
      <vt:lpstr>    Modus Operandi and Precautions to be taken against Fraudulent Transactions</vt:lpstr>
      <vt:lpstr>     Modus Operandi and Precautions to be taken against Fraudulent Transactions</vt:lpstr>
      <vt:lpstr>Modus Operandi and Precautions to be taken against Fraudulent Transactions</vt:lpstr>
      <vt:lpstr>     Modus Operandi and Precautions to be taken against Fraudulent Transactions</vt:lpstr>
      <vt:lpstr>    Modus Operandi and Precautions to be taken against Fraudulent Transactions</vt:lpstr>
      <vt:lpstr>   Modus Operandi and Precautions to be taken against Fraudulent Transactions</vt:lpstr>
      <vt:lpstr>     Modus Operandi and Precautions to be taken against Fraudulent Transactions</vt:lpstr>
      <vt:lpstr>   Modus Operandi and Precautions to be taken against Fraudulent Transactions</vt:lpstr>
      <vt:lpstr>General Precautions to be taken for financial transactions </vt:lpstr>
      <vt:lpstr>                         General Precautions to be taken for financial transactions </vt:lpstr>
      <vt:lpstr>General Precautions to be taken for financial transactions</vt:lpstr>
      <vt:lpstr> Factors indicating that a phone is being spied  </vt:lpstr>
      <vt:lpstr> Precautions related to Debit / Credit cards  </vt:lpstr>
      <vt:lpstr>GLOSSARY  Glossary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Neha Naim</dc:creator>
  <cp:lastModifiedBy>N11869</cp:lastModifiedBy>
  <cp:revision>123</cp:revision>
  <dcterms:created xsi:type="dcterms:W3CDTF">2022-11-03T16:18:40Z</dcterms:created>
  <dcterms:modified xsi:type="dcterms:W3CDTF">2022-11-25T10:40:11Z</dcterms:modified>
</cp:coreProperties>
</file>